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82" r:id="rId2"/>
    <p:sldMasterId id="2147483706" r:id="rId3"/>
  </p:sldMasterIdLst>
  <p:notesMasterIdLst>
    <p:notesMasterId r:id="rId36"/>
  </p:notesMasterIdLst>
  <p:handoutMasterIdLst>
    <p:handoutMasterId r:id="rId37"/>
  </p:handoutMasterIdLst>
  <p:sldIdLst>
    <p:sldId id="565" r:id="rId4"/>
    <p:sldId id="640" r:id="rId5"/>
    <p:sldId id="817" r:id="rId6"/>
    <p:sldId id="816" r:id="rId7"/>
    <p:sldId id="691" r:id="rId8"/>
    <p:sldId id="692" r:id="rId9"/>
    <p:sldId id="693" r:id="rId10"/>
    <p:sldId id="694" r:id="rId11"/>
    <p:sldId id="682" r:id="rId12"/>
    <p:sldId id="686" r:id="rId13"/>
    <p:sldId id="687" r:id="rId14"/>
    <p:sldId id="688" r:id="rId15"/>
    <p:sldId id="629" r:id="rId16"/>
    <p:sldId id="630" r:id="rId17"/>
    <p:sldId id="813" r:id="rId18"/>
    <p:sldId id="631" r:id="rId19"/>
    <p:sldId id="842" r:id="rId20"/>
    <p:sldId id="752" r:id="rId21"/>
    <p:sldId id="764" r:id="rId22"/>
    <p:sldId id="763" r:id="rId23"/>
    <p:sldId id="702" r:id="rId24"/>
    <p:sldId id="753" r:id="rId25"/>
    <p:sldId id="745" r:id="rId26"/>
    <p:sldId id="746" r:id="rId27"/>
    <p:sldId id="754" r:id="rId28"/>
    <p:sldId id="755" r:id="rId29"/>
    <p:sldId id="747" r:id="rId30"/>
    <p:sldId id="756" r:id="rId31"/>
    <p:sldId id="757" r:id="rId32"/>
    <p:sldId id="609" r:id="rId33"/>
    <p:sldId id="578" r:id="rId34"/>
    <p:sldId id="566" r:id="rId35"/>
  </p:sldIdLst>
  <p:sldSz cx="12192000" cy="6858000"/>
  <p:notesSz cx="7023100" cy="9309100"/>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D6471C-7250-C1CA-B4A4-1A92278649DE}" name="Cristina Brantley" initials="CB" userId="S::crihernandez@saws.org::89822a86-5c64-499e-a572-f1d919302ee6" providerId="AD"/>
  <p188:author id="{42639091-4AF3-62DD-D9A8-9768912FD9C5}" name="Theadora Gonzalez F" initials="TGF" userId="S::tfgonzalez@saws.org::f95115fd-46ee-4b1e-88a9-46bdded10f33" providerId="AD"/>
  <p188:author id="{232DC9F4-9F60-C7C1-8654-3A22DD551795}" name="Lindsay Esquivel" initials="LE" userId="S::lesquivel@saws.org::4b167950-1900-4213-8a79-91edbdfc73bb" providerId="AD"/>
  <p188:author id="{B78949FA-426A-F382-33F3-F62044938236}" name="Diana Woltersdorf L" initials="DWL" userId="S::ddwyer@saws.org::c3827afe-a3f7-4d65-903c-1be3332209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la Drzymala E" initials="IDE" lastIdx="2" clrIdx="0">
    <p:extLst>
      <p:ext uri="{19B8F6BF-5375-455C-9EA6-DF929625EA0E}">
        <p15:presenceInfo xmlns:p15="http://schemas.microsoft.com/office/powerpoint/2012/main" userId="S::iersever@saws.org::0bca0a2a-125f-424e-8146-8898dc28b3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7491"/>
    <a:srgbClr val="E6E6E6"/>
    <a:srgbClr val="FF0000"/>
    <a:srgbClr val="EEB500"/>
    <a:srgbClr val="000099"/>
    <a:srgbClr val="0099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40" autoAdjust="0"/>
    <p:restoredTop sz="87402" autoAdjust="0"/>
  </p:normalViewPr>
  <p:slideViewPr>
    <p:cSldViewPr snapToGrid="0">
      <p:cViewPr varScale="1">
        <p:scale>
          <a:sx n="100" d="100"/>
          <a:sy n="100" d="100"/>
        </p:scale>
        <p:origin x="1152" y="72"/>
      </p:cViewPr>
      <p:guideLst>
        <p:guide orient="horz" pos="2160"/>
        <p:guide pos="3840"/>
      </p:guideLst>
    </p:cSldViewPr>
  </p:slideViewPr>
  <p:outlineViewPr>
    <p:cViewPr>
      <p:scale>
        <a:sx n="33" d="100"/>
        <a:sy n="33" d="100"/>
      </p:scale>
      <p:origin x="0" y="-312"/>
    </p:cViewPr>
  </p:outlineViewPr>
  <p:notesTextViewPr>
    <p:cViewPr>
      <p:scale>
        <a:sx n="3" d="2"/>
        <a:sy n="3" d="2"/>
      </p:scale>
      <p:origin x="0" y="0"/>
    </p:cViewPr>
  </p:notesTextViewPr>
  <p:sorterViewPr>
    <p:cViewPr varScale="1">
      <p:scale>
        <a:sx n="1" d="1"/>
        <a:sy n="1" d="1"/>
      </p:scale>
      <p:origin x="0" y="-2796"/>
    </p:cViewPr>
  </p:sorterViewPr>
  <p:notesViewPr>
    <p:cSldViewPr snapToGrid="0">
      <p:cViewPr>
        <p:scale>
          <a:sx n="100" d="100"/>
          <a:sy n="100" d="100"/>
        </p:scale>
        <p:origin x="3498" y="-372"/>
      </p:cViewPr>
      <p:guideLst>
        <p:guide orient="horz" pos="2933"/>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02B7C9-9CFE-496C-B4AD-F2122309B75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72B6807C-04E3-4660-A2BC-9828055F0912}">
      <dgm:prSet phldrT="[Text]" custT="1"/>
      <dgm:spPr/>
      <dgm:t>
        <a:bodyPr/>
        <a:lstStyle/>
        <a:p>
          <a:pPr>
            <a:lnSpc>
              <a:spcPct val="100000"/>
            </a:lnSpc>
            <a:spcAft>
              <a:spcPts val="0"/>
            </a:spcAft>
          </a:pPr>
          <a:endParaRPr lang="en-US" sz="1600" dirty="0">
            <a:solidFill>
              <a:schemeClr val="tx1">
                <a:lumMod val="65000"/>
                <a:lumOff val="35000"/>
              </a:schemeClr>
            </a:solidFill>
            <a:latin typeface="Gill Sans MT" panose="020B0502020104020203" pitchFamily="34" charset="0"/>
          </a:endParaRPr>
        </a:p>
      </dgm:t>
    </dgm:pt>
    <dgm:pt modelId="{B7818301-31D4-43FC-935E-7E5558F638EF}" type="parTrans" cxnId="{CF80CADB-0839-4A7C-922F-CD0969F43E37}">
      <dgm:prSet/>
      <dgm:spPr/>
      <dgm:t>
        <a:bodyPr/>
        <a:lstStyle/>
        <a:p>
          <a:endParaRPr lang="en-US">
            <a:latin typeface="Gill Sans MT" panose="020B0502020104020203" pitchFamily="34" charset="0"/>
          </a:endParaRPr>
        </a:p>
      </dgm:t>
    </dgm:pt>
    <dgm:pt modelId="{B7A75ED4-136E-4849-A5CA-ED5853913019}" type="sibTrans" cxnId="{CF80CADB-0839-4A7C-922F-CD0969F43E37}">
      <dgm:prSet/>
      <dgm:spPr/>
      <dgm:t>
        <a:bodyPr/>
        <a:lstStyle/>
        <a:p>
          <a:endParaRPr lang="en-US">
            <a:latin typeface="Gill Sans MT" panose="020B0502020104020203" pitchFamily="34" charset="0"/>
          </a:endParaRPr>
        </a:p>
      </dgm:t>
    </dgm:pt>
    <dgm:pt modelId="{BD7CD093-900A-4FC7-9D33-82FC5052B439}">
      <dgm:prSet custT="1"/>
      <dgm:spPr/>
      <dgm:t>
        <a:bodyPr/>
        <a:lstStyle/>
        <a:p>
          <a:endParaRPr lang="en-US" sz="1800" b="0" kern="1200" dirty="0">
            <a:solidFill>
              <a:prstClr val="black">
                <a:lumMod val="65000"/>
                <a:lumOff val="35000"/>
              </a:prstClr>
            </a:solidFill>
            <a:latin typeface="Gill Sans MT" panose="020B0502020104020203" pitchFamily="34" charset="0"/>
            <a:ea typeface="+mn-ea"/>
            <a:cs typeface="+mn-cs"/>
          </a:endParaRPr>
        </a:p>
      </dgm:t>
    </dgm:pt>
    <dgm:pt modelId="{84FDB2E2-9AA7-475B-9589-041F611BC6CA}" type="parTrans" cxnId="{D9C3784F-9666-4F0C-845D-082FE1C4B886}">
      <dgm:prSet/>
      <dgm:spPr/>
      <dgm:t>
        <a:bodyPr/>
        <a:lstStyle/>
        <a:p>
          <a:endParaRPr lang="en-US"/>
        </a:p>
      </dgm:t>
    </dgm:pt>
    <dgm:pt modelId="{16ACF859-9DC8-4001-8C68-443C891899AF}" type="sibTrans" cxnId="{D9C3784F-9666-4F0C-845D-082FE1C4B886}">
      <dgm:prSet/>
      <dgm:spPr/>
      <dgm:t>
        <a:bodyPr/>
        <a:lstStyle/>
        <a:p>
          <a:endParaRPr lang="en-US"/>
        </a:p>
      </dgm:t>
    </dgm:pt>
    <dgm:pt modelId="{DEA7848A-9D57-4726-B2B6-67B019FB62D3}">
      <dgm:prSet phldrT="[Text]" custT="1"/>
      <dgm:spPr/>
      <dgm:t>
        <a:bodyPr/>
        <a:lstStyle/>
        <a:p>
          <a:pPr>
            <a:lnSpc>
              <a:spcPct val="100000"/>
            </a:lnSpc>
            <a:spcAft>
              <a:spcPts val="0"/>
            </a:spcAft>
          </a:pPr>
          <a:endParaRPr lang="en-US" sz="1600" dirty="0">
            <a:solidFill>
              <a:schemeClr val="tx1">
                <a:lumMod val="65000"/>
                <a:lumOff val="35000"/>
              </a:schemeClr>
            </a:solidFill>
            <a:latin typeface="Gill Sans MT" panose="020B0502020104020203" pitchFamily="34" charset="0"/>
          </a:endParaRPr>
        </a:p>
      </dgm:t>
    </dgm:pt>
    <dgm:pt modelId="{45A14547-ED2A-4D03-AE86-E537A2C816A3}" type="sibTrans" cxnId="{AE37ACE4-E1C1-4DB9-A79E-8D57469AD86D}">
      <dgm:prSet/>
      <dgm:spPr/>
      <dgm:t>
        <a:bodyPr/>
        <a:lstStyle/>
        <a:p>
          <a:endParaRPr lang="en-US">
            <a:latin typeface="Gill Sans MT" panose="020B0502020104020203" pitchFamily="34" charset="0"/>
          </a:endParaRPr>
        </a:p>
      </dgm:t>
    </dgm:pt>
    <dgm:pt modelId="{949D3A84-4DFD-4797-8C62-98EB785FC6DA}" type="parTrans" cxnId="{AE37ACE4-E1C1-4DB9-A79E-8D57469AD86D}">
      <dgm:prSet/>
      <dgm:spPr/>
      <dgm:t>
        <a:bodyPr/>
        <a:lstStyle/>
        <a:p>
          <a:endParaRPr lang="en-US">
            <a:latin typeface="Gill Sans MT" panose="020B0502020104020203" pitchFamily="34" charset="0"/>
          </a:endParaRPr>
        </a:p>
      </dgm:t>
    </dgm:pt>
    <dgm:pt modelId="{055D8F84-FD0E-40F4-8E41-0A3A558E8030}">
      <dgm:prSet phldrT="[Text]" custT="1"/>
      <dgm:spPr/>
      <dgm:t>
        <a:bodyPr/>
        <a:lstStyle/>
        <a:p>
          <a:pPr>
            <a:lnSpc>
              <a:spcPct val="100000"/>
            </a:lnSpc>
            <a:spcAft>
              <a:spcPts val="0"/>
            </a:spcAft>
          </a:pPr>
          <a:endParaRPr lang="en-US" sz="1600" dirty="0">
            <a:solidFill>
              <a:schemeClr val="tx1">
                <a:lumMod val="65000"/>
                <a:lumOff val="35000"/>
              </a:schemeClr>
            </a:solidFill>
            <a:latin typeface="Gill Sans MT" panose="020B0502020104020203" pitchFamily="34" charset="0"/>
          </a:endParaRPr>
        </a:p>
      </dgm:t>
    </dgm:pt>
    <dgm:pt modelId="{A8B0F872-1C66-4BCA-BD59-BD34AE4BEF5C}" type="sibTrans" cxnId="{7E81C5D5-E161-413B-9042-5AC2D64C4DC2}">
      <dgm:prSet/>
      <dgm:spPr/>
      <dgm:t>
        <a:bodyPr/>
        <a:lstStyle/>
        <a:p>
          <a:endParaRPr lang="en-US">
            <a:latin typeface="Gill Sans MT" panose="020B0502020104020203" pitchFamily="34" charset="0"/>
          </a:endParaRPr>
        </a:p>
      </dgm:t>
    </dgm:pt>
    <dgm:pt modelId="{59653620-7F2A-403B-B578-B4124F2EF769}" type="parTrans" cxnId="{7E81C5D5-E161-413B-9042-5AC2D64C4DC2}">
      <dgm:prSet/>
      <dgm:spPr/>
      <dgm:t>
        <a:bodyPr/>
        <a:lstStyle/>
        <a:p>
          <a:endParaRPr lang="en-US">
            <a:latin typeface="Gill Sans MT" panose="020B0502020104020203" pitchFamily="34" charset="0"/>
          </a:endParaRPr>
        </a:p>
      </dgm:t>
    </dgm:pt>
    <dgm:pt modelId="{F95A0221-8D08-4633-B2BC-DDB533F0ABDC}">
      <dgm:prSet phldrT="[Text]" custT="1"/>
      <dgm:spPr/>
      <dgm:t>
        <a:bodyPr/>
        <a:lstStyle/>
        <a:p>
          <a:r>
            <a:rPr lang="en-US" sz="2000" b="1" dirty="0">
              <a:solidFill>
                <a:schemeClr val="tx1">
                  <a:lumMod val="65000"/>
                  <a:lumOff val="35000"/>
                </a:schemeClr>
              </a:solidFill>
              <a:latin typeface="Gill Sans MT" panose="020B0502020104020203" pitchFamily="34" charset="0"/>
            </a:rPr>
            <a:t>Board Award </a:t>
          </a:r>
        </a:p>
        <a:p>
          <a:r>
            <a:rPr lang="en-US" sz="2000" dirty="0">
              <a:solidFill>
                <a:prstClr val="black">
                  <a:lumMod val="65000"/>
                  <a:lumOff val="35000"/>
                </a:prstClr>
              </a:solidFill>
              <a:latin typeface="Gill Sans MT" panose="020B0502020104020203" pitchFamily="34" charset="0"/>
              <a:ea typeface="+mn-ea"/>
              <a:cs typeface="+mn-cs"/>
            </a:rPr>
            <a:t>On December 5, 2023</a:t>
          </a:r>
        </a:p>
      </dgm:t>
    </dgm:pt>
    <dgm:pt modelId="{0380A256-4033-4975-BBCF-C9585EA11688}" type="parTrans" cxnId="{8AE8B76C-1521-4727-A261-15A716CDC192}">
      <dgm:prSet/>
      <dgm:spPr/>
      <dgm:t>
        <a:bodyPr/>
        <a:lstStyle/>
        <a:p>
          <a:endParaRPr lang="en-US"/>
        </a:p>
      </dgm:t>
    </dgm:pt>
    <dgm:pt modelId="{528788DB-3F94-487E-B564-D85D8D3644BE}" type="sibTrans" cxnId="{8AE8B76C-1521-4727-A261-15A716CDC192}">
      <dgm:prSet/>
      <dgm:spPr/>
      <dgm:t>
        <a:bodyPr/>
        <a:lstStyle/>
        <a:p>
          <a:endParaRPr lang="en-US"/>
        </a:p>
      </dgm:t>
    </dgm:pt>
    <dgm:pt modelId="{182B6E39-A484-4CAF-9561-14EFEC319453}" type="pres">
      <dgm:prSet presAssocID="{BE02B7C9-9CFE-496C-B4AD-F2122309B75E}" presName="Name0" presStyleCnt="0">
        <dgm:presLayoutVars>
          <dgm:dir/>
          <dgm:resizeHandles val="exact"/>
        </dgm:presLayoutVars>
      </dgm:prSet>
      <dgm:spPr/>
    </dgm:pt>
    <dgm:pt modelId="{EA07F6BB-46B4-46DE-AC14-481BC09ED0EF}" type="pres">
      <dgm:prSet presAssocID="{BE02B7C9-9CFE-496C-B4AD-F2122309B75E}" presName="arrow" presStyleLbl="bgShp" presStyleIdx="0" presStyleCnt="1"/>
      <dgm:spPr/>
    </dgm:pt>
    <dgm:pt modelId="{D1F16F67-3798-424C-B476-E1BBB4A51C46}" type="pres">
      <dgm:prSet presAssocID="{BE02B7C9-9CFE-496C-B4AD-F2122309B75E}" presName="points" presStyleCnt="0"/>
      <dgm:spPr/>
    </dgm:pt>
    <dgm:pt modelId="{0D811233-1A4C-455A-A29E-8F433A223EB9}" type="pres">
      <dgm:prSet presAssocID="{DEA7848A-9D57-4726-B2B6-67B019FB62D3}" presName="compositeA" presStyleCnt="0"/>
      <dgm:spPr/>
    </dgm:pt>
    <dgm:pt modelId="{FDFA60FA-5E26-468F-B733-4E2D6674C9A8}" type="pres">
      <dgm:prSet presAssocID="{DEA7848A-9D57-4726-B2B6-67B019FB62D3}" presName="textA" presStyleLbl="revTx" presStyleIdx="0" presStyleCnt="5" custScaleX="137863" custScaleY="95923" custLinFactX="100000" custLinFactY="31150" custLinFactNeighborX="141201" custLinFactNeighborY="100000">
        <dgm:presLayoutVars>
          <dgm:bulletEnabled val="1"/>
        </dgm:presLayoutVars>
      </dgm:prSet>
      <dgm:spPr/>
    </dgm:pt>
    <dgm:pt modelId="{BDA6EB96-D8D0-4806-AC6A-ED7093D4E5E2}" type="pres">
      <dgm:prSet presAssocID="{DEA7848A-9D57-4726-B2B6-67B019FB62D3}" presName="circleA" presStyleLbl="node1" presStyleIdx="0" presStyleCnt="5" custLinFactX="79491" custLinFactNeighborX="100000" custLinFactNeighborY="-16682"/>
      <dgm:spPr/>
    </dgm:pt>
    <dgm:pt modelId="{DE448A72-0415-4F25-BF31-F4EAADF33623}" type="pres">
      <dgm:prSet presAssocID="{DEA7848A-9D57-4726-B2B6-67B019FB62D3}" presName="spaceA" presStyleCnt="0"/>
      <dgm:spPr/>
    </dgm:pt>
    <dgm:pt modelId="{67E8D85E-9942-450A-B558-E85EBC863D37}" type="pres">
      <dgm:prSet presAssocID="{45A14547-ED2A-4D03-AE86-E537A2C816A3}" presName="space" presStyleCnt="0"/>
      <dgm:spPr/>
    </dgm:pt>
    <dgm:pt modelId="{025CFD34-B121-44D0-A854-A74846CD6F12}" type="pres">
      <dgm:prSet presAssocID="{055D8F84-FD0E-40F4-8E41-0A3A558E8030}" presName="compositeB" presStyleCnt="0"/>
      <dgm:spPr/>
    </dgm:pt>
    <dgm:pt modelId="{73967BD5-DED1-495F-9C02-71825BD4BD4D}" type="pres">
      <dgm:prSet presAssocID="{055D8F84-FD0E-40F4-8E41-0A3A558E8030}" presName="textB" presStyleLbl="revTx" presStyleIdx="1" presStyleCnt="5" custScaleX="134018" custLinFactX="161966" custLinFactNeighborX="200000" custLinFactNeighborY="18057">
        <dgm:presLayoutVars>
          <dgm:bulletEnabled val="1"/>
        </dgm:presLayoutVars>
      </dgm:prSet>
      <dgm:spPr/>
    </dgm:pt>
    <dgm:pt modelId="{A8564308-239A-4168-AA27-AE253FA6FA10}" type="pres">
      <dgm:prSet presAssocID="{055D8F84-FD0E-40F4-8E41-0A3A558E8030}" presName="circleB" presStyleLbl="node1" presStyleIdx="1" presStyleCnt="5" custLinFactX="180179" custLinFactNeighborX="200000" custLinFactNeighborY="-20191"/>
      <dgm:spPr/>
    </dgm:pt>
    <dgm:pt modelId="{6025C0E5-5E94-4E55-90F5-38AE70644D7F}" type="pres">
      <dgm:prSet presAssocID="{055D8F84-FD0E-40F4-8E41-0A3A558E8030}" presName="spaceB" presStyleCnt="0"/>
      <dgm:spPr/>
    </dgm:pt>
    <dgm:pt modelId="{5760223B-1C5C-4EC9-B366-C43D2ED83EA4}" type="pres">
      <dgm:prSet presAssocID="{A8B0F872-1C66-4BCA-BD59-BD34AE4BEF5C}" presName="space" presStyleCnt="0"/>
      <dgm:spPr/>
    </dgm:pt>
    <dgm:pt modelId="{BA87F7E9-B71F-40A0-A16D-19BD2B8205AB}" type="pres">
      <dgm:prSet presAssocID="{BD7CD093-900A-4FC7-9D33-82FC5052B439}" presName="compositeA" presStyleCnt="0"/>
      <dgm:spPr/>
    </dgm:pt>
    <dgm:pt modelId="{9682CB9C-6189-43A2-BA59-FFA5A96AA54D}" type="pres">
      <dgm:prSet presAssocID="{BD7CD093-900A-4FC7-9D33-82FC5052B439}" presName="textA" presStyleLbl="revTx" presStyleIdx="2" presStyleCnt="5" custScaleX="213540" custLinFactX="100000" custLinFactY="30624" custLinFactNeighborX="100595" custLinFactNeighborY="100000">
        <dgm:presLayoutVars>
          <dgm:bulletEnabled val="1"/>
        </dgm:presLayoutVars>
      </dgm:prSet>
      <dgm:spPr/>
    </dgm:pt>
    <dgm:pt modelId="{67C38788-C41F-42BC-8CC3-4E887415A911}" type="pres">
      <dgm:prSet presAssocID="{BD7CD093-900A-4FC7-9D33-82FC5052B439}" presName="circleA" presStyleLbl="node1" presStyleIdx="2" presStyleCnt="5" custScaleY="90639" custLinFactX="200000" custLinFactNeighborX="236712" custLinFactNeighborY="-20191"/>
      <dgm:spPr/>
    </dgm:pt>
    <dgm:pt modelId="{5F648832-D0F5-4FB4-9E7C-DF74CA2DF666}" type="pres">
      <dgm:prSet presAssocID="{BD7CD093-900A-4FC7-9D33-82FC5052B439}" presName="spaceA" presStyleCnt="0"/>
      <dgm:spPr/>
    </dgm:pt>
    <dgm:pt modelId="{B4D2043C-877A-4C62-8C2F-772F2E0D68E5}" type="pres">
      <dgm:prSet presAssocID="{16ACF859-9DC8-4001-8C68-443C891899AF}" presName="space" presStyleCnt="0"/>
      <dgm:spPr/>
    </dgm:pt>
    <dgm:pt modelId="{6A18DC8C-8765-4C5D-AF92-DF68E88800B4}" type="pres">
      <dgm:prSet presAssocID="{72B6807C-04E3-4660-A2BC-9828055F0912}" presName="compositeB" presStyleCnt="0"/>
      <dgm:spPr/>
    </dgm:pt>
    <dgm:pt modelId="{8D1CC86B-90EC-4CF2-8431-EE99D9B973B2}" type="pres">
      <dgm:prSet presAssocID="{72B6807C-04E3-4660-A2BC-9828055F0912}" presName="textB" presStyleLbl="revTx" presStyleIdx="3" presStyleCnt="5" custScaleX="209462" custLinFactNeighborX="-2972" custLinFactNeighborY="6857">
        <dgm:presLayoutVars>
          <dgm:bulletEnabled val="1"/>
        </dgm:presLayoutVars>
      </dgm:prSet>
      <dgm:spPr/>
    </dgm:pt>
    <dgm:pt modelId="{ABFC966B-6E76-4993-BCC2-1902B17EB466}" type="pres">
      <dgm:prSet presAssocID="{72B6807C-04E3-4660-A2BC-9828055F0912}" presName="circleB" presStyleLbl="node1" presStyleIdx="3" presStyleCnt="5" custLinFactX="330277" custLinFactNeighborX="400000" custLinFactNeighborY="-11265"/>
      <dgm:spPr/>
    </dgm:pt>
    <dgm:pt modelId="{ECD0D400-542E-4C8D-86D8-9FCE1F4EBDEA}" type="pres">
      <dgm:prSet presAssocID="{72B6807C-04E3-4660-A2BC-9828055F0912}" presName="spaceB" presStyleCnt="0"/>
      <dgm:spPr/>
    </dgm:pt>
    <dgm:pt modelId="{F0928930-25BA-44C3-9E0C-60D49A902858}" type="pres">
      <dgm:prSet presAssocID="{B7A75ED4-136E-4849-A5CA-ED5853913019}" presName="space" presStyleCnt="0"/>
      <dgm:spPr/>
    </dgm:pt>
    <dgm:pt modelId="{DA5E6251-C813-4999-B4A8-4FBA7EED92E3}" type="pres">
      <dgm:prSet presAssocID="{F95A0221-8D08-4633-B2BC-DDB533F0ABDC}" presName="compositeA" presStyleCnt="0"/>
      <dgm:spPr/>
    </dgm:pt>
    <dgm:pt modelId="{8B34CE2A-CD66-4AA7-A31C-828AB8AE78E8}" type="pres">
      <dgm:prSet presAssocID="{F95A0221-8D08-4633-B2BC-DDB533F0ABDC}" presName="textA" presStyleLbl="revTx" presStyleIdx="4" presStyleCnt="5" custScaleX="279107" custScaleY="56873" custLinFactNeighborX="90704" custLinFactNeighborY="31101">
        <dgm:presLayoutVars>
          <dgm:bulletEnabled val="1"/>
        </dgm:presLayoutVars>
      </dgm:prSet>
      <dgm:spPr/>
    </dgm:pt>
    <dgm:pt modelId="{3C952DE3-21BC-435C-92F2-EF31F5697FE4}" type="pres">
      <dgm:prSet presAssocID="{F95A0221-8D08-4633-B2BC-DDB533F0ABDC}" presName="circleA" presStyleLbl="node1" presStyleIdx="4" presStyleCnt="5" custLinFactX="-79579" custLinFactNeighborX="-100000" custLinFactNeighborY="31862"/>
      <dgm:spPr/>
    </dgm:pt>
    <dgm:pt modelId="{7CA989D4-6F31-49B8-AC21-8171B0B9A09C}" type="pres">
      <dgm:prSet presAssocID="{F95A0221-8D08-4633-B2BC-DDB533F0ABDC}" presName="spaceA" presStyleCnt="0"/>
      <dgm:spPr/>
    </dgm:pt>
  </dgm:ptLst>
  <dgm:cxnLst>
    <dgm:cxn modelId="{2C1B4A2C-FB8B-48D0-840E-EA2E2821A9FC}" type="presOf" srcId="{DEA7848A-9D57-4726-B2B6-67B019FB62D3}" destId="{FDFA60FA-5E26-468F-B733-4E2D6674C9A8}" srcOrd="0" destOrd="0" presId="urn:microsoft.com/office/officeart/2005/8/layout/hProcess11"/>
    <dgm:cxn modelId="{5C36A661-7B13-4BBE-9213-A58144015349}" type="presOf" srcId="{BD7CD093-900A-4FC7-9D33-82FC5052B439}" destId="{9682CB9C-6189-43A2-BA59-FFA5A96AA54D}" srcOrd="0" destOrd="0" presId="urn:microsoft.com/office/officeart/2005/8/layout/hProcess11"/>
    <dgm:cxn modelId="{4CDF2143-6FA3-47ED-977C-4EE2AFFC6C42}" type="presOf" srcId="{F95A0221-8D08-4633-B2BC-DDB533F0ABDC}" destId="{8B34CE2A-CD66-4AA7-A31C-828AB8AE78E8}" srcOrd="0" destOrd="0" presId="urn:microsoft.com/office/officeart/2005/8/layout/hProcess11"/>
    <dgm:cxn modelId="{09AAA667-FDCD-4D2D-A25C-3DFAB05119AB}" type="presOf" srcId="{BE02B7C9-9CFE-496C-B4AD-F2122309B75E}" destId="{182B6E39-A484-4CAF-9561-14EFEC319453}" srcOrd="0" destOrd="0" presId="urn:microsoft.com/office/officeart/2005/8/layout/hProcess11"/>
    <dgm:cxn modelId="{8AE8B76C-1521-4727-A261-15A716CDC192}" srcId="{BE02B7C9-9CFE-496C-B4AD-F2122309B75E}" destId="{F95A0221-8D08-4633-B2BC-DDB533F0ABDC}" srcOrd="4" destOrd="0" parTransId="{0380A256-4033-4975-BBCF-C9585EA11688}" sibTransId="{528788DB-3F94-487E-B564-D85D8D3644BE}"/>
    <dgm:cxn modelId="{D9C3784F-9666-4F0C-845D-082FE1C4B886}" srcId="{BE02B7C9-9CFE-496C-B4AD-F2122309B75E}" destId="{BD7CD093-900A-4FC7-9D33-82FC5052B439}" srcOrd="2" destOrd="0" parTransId="{84FDB2E2-9AA7-475B-9589-041F611BC6CA}" sibTransId="{16ACF859-9DC8-4001-8C68-443C891899AF}"/>
    <dgm:cxn modelId="{9F2A01C0-9D9E-411C-9925-FE406ABA5545}" type="presOf" srcId="{055D8F84-FD0E-40F4-8E41-0A3A558E8030}" destId="{73967BD5-DED1-495F-9C02-71825BD4BD4D}" srcOrd="0" destOrd="0" presId="urn:microsoft.com/office/officeart/2005/8/layout/hProcess11"/>
    <dgm:cxn modelId="{7E81C5D5-E161-413B-9042-5AC2D64C4DC2}" srcId="{BE02B7C9-9CFE-496C-B4AD-F2122309B75E}" destId="{055D8F84-FD0E-40F4-8E41-0A3A558E8030}" srcOrd="1" destOrd="0" parTransId="{59653620-7F2A-403B-B578-B4124F2EF769}" sibTransId="{A8B0F872-1C66-4BCA-BD59-BD34AE4BEF5C}"/>
    <dgm:cxn modelId="{CF80CADB-0839-4A7C-922F-CD0969F43E37}" srcId="{BE02B7C9-9CFE-496C-B4AD-F2122309B75E}" destId="{72B6807C-04E3-4660-A2BC-9828055F0912}" srcOrd="3" destOrd="0" parTransId="{B7818301-31D4-43FC-935E-7E5558F638EF}" sibTransId="{B7A75ED4-136E-4849-A5CA-ED5853913019}"/>
    <dgm:cxn modelId="{AE37ACE4-E1C1-4DB9-A79E-8D57469AD86D}" srcId="{BE02B7C9-9CFE-496C-B4AD-F2122309B75E}" destId="{DEA7848A-9D57-4726-B2B6-67B019FB62D3}" srcOrd="0" destOrd="0" parTransId="{949D3A84-4DFD-4797-8C62-98EB785FC6DA}" sibTransId="{45A14547-ED2A-4D03-AE86-E537A2C816A3}"/>
    <dgm:cxn modelId="{9C2705FB-0756-4B7F-B4AD-9B895A1B03F4}" type="presOf" srcId="{72B6807C-04E3-4660-A2BC-9828055F0912}" destId="{8D1CC86B-90EC-4CF2-8431-EE99D9B973B2}" srcOrd="0" destOrd="0" presId="urn:microsoft.com/office/officeart/2005/8/layout/hProcess11"/>
    <dgm:cxn modelId="{DE6CBDCA-0A77-42DE-9703-C7F1A56F753B}" type="presParOf" srcId="{182B6E39-A484-4CAF-9561-14EFEC319453}" destId="{EA07F6BB-46B4-46DE-AC14-481BC09ED0EF}" srcOrd="0" destOrd="0" presId="urn:microsoft.com/office/officeart/2005/8/layout/hProcess11"/>
    <dgm:cxn modelId="{38DB01CD-5E92-4DEB-B0B3-56180C8694E0}" type="presParOf" srcId="{182B6E39-A484-4CAF-9561-14EFEC319453}" destId="{D1F16F67-3798-424C-B476-E1BBB4A51C46}" srcOrd="1" destOrd="0" presId="urn:microsoft.com/office/officeart/2005/8/layout/hProcess11"/>
    <dgm:cxn modelId="{15FB98D2-58A8-43FD-BB04-667C58365156}" type="presParOf" srcId="{D1F16F67-3798-424C-B476-E1BBB4A51C46}" destId="{0D811233-1A4C-455A-A29E-8F433A223EB9}" srcOrd="0" destOrd="0" presId="urn:microsoft.com/office/officeart/2005/8/layout/hProcess11"/>
    <dgm:cxn modelId="{43C19E5B-84EE-44EB-AB36-806DC0D0F95D}" type="presParOf" srcId="{0D811233-1A4C-455A-A29E-8F433A223EB9}" destId="{FDFA60FA-5E26-468F-B733-4E2D6674C9A8}" srcOrd="0" destOrd="0" presId="urn:microsoft.com/office/officeart/2005/8/layout/hProcess11"/>
    <dgm:cxn modelId="{1356AFF2-8334-4699-95E1-232363BD4F05}" type="presParOf" srcId="{0D811233-1A4C-455A-A29E-8F433A223EB9}" destId="{BDA6EB96-D8D0-4806-AC6A-ED7093D4E5E2}" srcOrd="1" destOrd="0" presId="urn:microsoft.com/office/officeart/2005/8/layout/hProcess11"/>
    <dgm:cxn modelId="{E8370F7B-A6E6-431F-8AAF-605676546FA8}" type="presParOf" srcId="{0D811233-1A4C-455A-A29E-8F433A223EB9}" destId="{DE448A72-0415-4F25-BF31-F4EAADF33623}" srcOrd="2" destOrd="0" presId="urn:microsoft.com/office/officeart/2005/8/layout/hProcess11"/>
    <dgm:cxn modelId="{2067D039-82C0-4D08-B9AA-A62303660C41}" type="presParOf" srcId="{D1F16F67-3798-424C-B476-E1BBB4A51C46}" destId="{67E8D85E-9942-450A-B558-E85EBC863D37}" srcOrd="1" destOrd="0" presId="urn:microsoft.com/office/officeart/2005/8/layout/hProcess11"/>
    <dgm:cxn modelId="{47952120-0E2D-471B-93C9-08751FBD524F}" type="presParOf" srcId="{D1F16F67-3798-424C-B476-E1BBB4A51C46}" destId="{025CFD34-B121-44D0-A854-A74846CD6F12}" srcOrd="2" destOrd="0" presId="urn:microsoft.com/office/officeart/2005/8/layout/hProcess11"/>
    <dgm:cxn modelId="{C1BF25EA-A78A-4782-A355-BE71F72EFA09}" type="presParOf" srcId="{025CFD34-B121-44D0-A854-A74846CD6F12}" destId="{73967BD5-DED1-495F-9C02-71825BD4BD4D}" srcOrd="0" destOrd="0" presId="urn:microsoft.com/office/officeart/2005/8/layout/hProcess11"/>
    <dgm:cxn modelId="{31CA0E3B-45FE-4CD6-B028-B970D52E05BD}" type="presParOf" srcId="{025CFD34-B121-44D0-A854-A74846CD6F12}" destId="{A8564308-239A-4168-AA27-AE253FA6FA10}" srcOrd="1" destOrd="0" presId="urn:microsoft.com/office/officeart/2005/8/layout/hProcess11"/>
    <dgm:cxn modelId="{B22F0D81-01A9-4828-AA7A-FBC1F2B03CC0}" type="presParOf" srcId="{025CFD34-B121-44D0-A854-A74846CD6F12}" destId="{6025C0E5-5E94-4E55-90F5-38AE70644D7F}" srcOrd="2" destOrd="0" presId="urn:microsoft.com/office/officeart/2005/8/layout/hProcess11"/>
    <dgm:cxn modelId="{22A21E2D-10FD-4E94-BAD7-758BFCD2E92F}" type="presParOf" srcId="{D1F16F67-3798-424C-B476-E1BBB4A51C46}" destId="{5760223B-1C5C-4EC9-B366-C43D2ED83EA4}" srcOrd="3" destOrd="0" presId="urn:microsoft.com/office/officeart/2005/8/layout/hProcess11"/>
    <dgm:cxn modelId="{BD3D8114-93AF-4468-B132-E03C24C2C21D}" type="presParOf" srcId="{D1F16F67-3798-424C-B476-E1BBB4A51C46}" destId="{BA87F7E9-B71F-40A0-A16D-19BD2B8205AB}" srcOrd="4" destOrd="0" presId="urn:microsoft.com/office/officeart/2005/8/layout/hProcess11"/>
    <dgm:cxn modelId="{8C460888-97E4-47B0-ACFE-FBFF8235440A}" type="presParOf" srcId="{BA87F7E9-B71F-40A0-A16D-19BD2B8205AB}" destId="{9682CB9C-6189-43A2-BA59-FFA5A96AA54D}" srcOrd="0" destOrd="0" presId="urn:microsoft.com/office/officeart/2005/8/layout/hProcess11"/>
    <dgm:cxn modelId="{7058C8C4-3592-47C5-BA48-C2CAF880F305}" type="presParOf" srcId="{BA87F7E9-B71F-40A0-A16D-19BD2B8205AB}" destId="{67C38788-C41F-42BC-8CC3-4E887415A911}" srcOrd="1" destOrd="0" presId="urn:microsoft.com/office/officeart/2005/8/layout/hProcess11"/>
    <dgm:cxn modelId="{BAB4B541-F0B6-4700-9296-1934D21FF204}" type="presParOf" srcId="{BA87F7E9-B71F-40A0-A16D-19BD2B8205AB}" destId="{5F648832-D0F5-4FB4-9E7C-DF74CA2DF666}" srcOrd="2" destOrd="0" presId="urn:microsoft.com/office/officeart/2005/8/layout/hProcess11"/>
    <dgm:cxn modelId="{B6EF61FD-3159-4DA1-AD63-00F07C237A6C}" type="presParOf" srcId="{D1F16F67-3798-424C-B476-E1BBB4A51C46}" destId="{B4D2043C-877A-4C62-8C2F-772F2E0D68E5}" srcOrd="5" destOrd="0" presId="urn:microsoft.com/office/officeart/2005/8/layout/hProcess11"/>
    <dgm:cxn modelId="{633CFB33-0D6D-4237-A1B5-AB84AB21144C}" type="presParOf" srcId="{D1F16F67-3798-424C-B476-E1BBB4A51C46}" destId="{6A18DC8C-8765-4C5D-AF92-DF68E88800B4}" srcOrd="6" destOrd="0" presId="urn:microsoft.com/office/officeart/2005/8/layout/hProcess11"/>
    <dgm:cxn modelId="{956FBC6A-2A59-4324-AA80-E7E42D80C519}" type="presParOf" srcId="{6A18DC8C-8765-4C5D-AF92-DF68E88800B4}" destId="{8D1CC86B-90EC-4CF2-8431-EE99D9B973B2}" srcOrd="0" destOrd="0" presId="urn:microsoft.com/office/officeart/2005/8/layout/hProcess11"/>
    <dgm:cxn modelId="{D046E0C4-CC59-448C-BEE8-81750A24B3E9}" type="presParOf" srcId="{6A18DC8C-8765-4C5D-AF92-DF68E88800B4}" destId="{ABFC966B-6E76-4993-BCC2-1902B17EB466}" srcOrd="1" destOrd="0" presId="urn:microsoft.com/office/officeart/2005/8/layout/hProcess11"/>
    <dgm:cxn modelId="{CBC00171-BD24-4B0E-90D5-DB31B1D50521}" type="presParOf" srcId="{6A18DC8C-8765-4C5D-AF92-DF68E88800B4}" destId="{ECD0D400-542E-4C8D-86D8-9FCE1F4EBDEA}" srcOrd="2" destOrd="0" presId="urn:microsoft.com/office/officeart/2005/8/layout/hProcess11"/>
    <dgm:cxn modelId="{7E3C5589-B2EE-48A6-B43E-9970B79ABCF1}" type="presParOf" srcId="{D1F16F67-3798-424C-B476-E1BBB4A51C46}" destId="{F0928930-25BA-44C3-9E0C-60D49A902858}" srcOrd="7" destOrd="0" presId="urn:microsoft.com/office/officeart/2005/8/layout/hProcess11"/>
    <dgm:cxn modelId="{D88AA2B1-E6BD-4120-946F-0441DAD0F78F}" type="presParOf" srcId="{D1F16F67-3798-424C-B476-E1BBB4A51C46}" destId="{DA5E6251-C813-4999-B4A8-4FBA7EED92E3}" srcOrd="8" destOrd="0" presId="urn:microsoft.com/office/officeart/2005/8/layout/hProcess11"/>
    <dgm:cxn modelId="{6F5FE968-2D1F-4454-BF64-832EC4097D1D}" type="presParOf" srcId="{DA5E6251-C813-4999-B4A8-4FBA7EED92E3}" destId="{8B34CE2A-CD66-4AA7-A31C-828AB8AE78E8}" srcOrd="0" destOrd="0" presId="urn:microsoft.com/office/officeart/2005/8/layout/hProcess11"/>
    <dgm:cxn modelId="{32DE4DDE-143B-4F40-83B1-EC9786CB5FBD}" type="presParOf" srcId="{DA5E6251-C813-4999-B4A8-4FBA7EED92E3}" destId="{3C952DE3-21BC-435C-92F2-EF31F5697FE4}" srcOrd="1" destOrd="0" presId="urn:microsoft.com/office/officeart/2005/8/layout/hProcess11"/>
    <dgm:cxn modelId="{7A184418-0580-4F88-9952-E28AC943107E}" type="presParOf" srcId="{DA5E6251-C813-4999-B4A8-4FBA7EED92E3}" destId="{7CA989D4-6F31-49B8-AC21-8171B0B9A09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7F6BB-46B4-46DE-AC14-481BC09ED0EF}">
      <dsp:nvSpPr>
        <dsp:cNvPr id="0" name=""/>
        <dsp:cNvSpPr/>
      </dsp:nvSpPr>
      <dsp:spPr>
        <a:xfrm>
          <a:off x="0" y="1450197"/>
          <a:ext cx="11999495" cy="193359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A60FA-5E26-468F-B733-4E2D6674C9A8}">
      <dsp:nvSpPr>
        <dsp:cNvPr id="0" name=""/>
        <dsp:cNvSpPr/>
      </dsp:nvSpPr>
      <dsp:spPr>
        <a:xfrm>
          <a:off x="2621127" y="2555619"/>
          <a:ext cx="1497581" cy="1854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100000"/>
            </a:lnSpc>
            <a:spcBef>
              <a:spcPct val="0"/>
            </a:spcBef>
            <a:spcAft>
              <a:spcPts val="0"/>
            </a:spcAft>
            <a:buNone/>
          </a:pPr>
          <a:endParaRPr lang="en-US" sz="1600" kern="1200" dirty="0">
            <a:solidFill>
              <a:schemeClr val="tx1">
                <a:lumMod val="65000"/>
                <a:lumOff val="35000"/>
              </a:schemeClr>
            </a:solidFill>
            <a:latin typeface="Gill Sans MT" panose="020B0502020104020203" pitchFamily="34" charset="0"/>
          </a:endParaRPr>
        </a:p>
      </dsp:txBody>
      <dsp:txXfrm>
        <a:off x="2621127" y="2555619"/>
        <a:ext cx="1497581" cy="1854763"/>
      </dsp:txXfrm>
    </dsp:sp>
    <dsp:sp modelId="{BDA6EB96-D8D0-4806-AC6A-ED7093D4E5E2}">
      <dsp:nvSpPr>
        <dsp:cNvPr id="0" name=""/>
        <dsp:cNvSpPr/>
      </dsp:nvSpPr>
      <dsp:spPr>
        <a:xfrm>
          <a:off x="1375752" y="2074947"/>
          <a:ext cx="483399" cy="483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967BD5-DED1-495F-9C02-71825BD4BD4D}">
      <dsp:nvSpPr>
        <dsp:cNvPr id="0" name=""/>
        <dsp:cNvSpPr/>
      </dsp:nvSpPr>
      <dsp:spPr>
        <a:xfrm>
          <a:off x="5484872" y="2900394"/>
          <a:ext cx="1455813" cy="193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ts val="0"/>
            </a:spcAft>
            <a:buNone/>
          </a:pPr>
          <a:endParaRPr lang="en-US" sz="1600" kern="1200" dirty="0">
            <a:solidFill>
              <a:schemeClr val="tx1">
                <a:lumMod val="65000"/>
                <a:lumOff val="35000"/>
              </a:schemeClr>
            </a:solidFill>
            <a:latin typeface="Gill Sans MT" panose="020B0502020104020203" pitchFamily="34" charset="0"/>
          </a:endParaRPr>
        </a:p>
      </dsp:txBody>
      <dsp:txXfrm>
        <a:off x="5484872" y="2900394"/>
        <a:ext cx="1455813" cy="1933596"/>
      </dsp:txXfrm>
    </dsp:sp>
    <dsp:sp modelId="{A8564308-239A-4168-AA27-AE253FA6FA10}">
      <dsp:nvSpPr>
        <dsp:cNvPr id="0" name=""/>
        <dsp:cNvSpPr/>
      </dsp:nvSpPr>
      <dsp:spPr>
        <a:xfrm>
          <a:off x="3876888" y="2077692"/>
          <a:ext cx="483399" cy="483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82CB9C-6189-43A2-BA59-FFA5A96AA54D}">
      <dsp:nvSpPr>
        <dsp:cNvPr id="0" name=""/>
        <dsp:cNvSpPr/>
      </dsp:nvSpPr>
      <dsp:spPr>
        <a:xfrm>
          <a:off x="5242055" y="2525740"/>
          <a:ext cx="2319647" cy="193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b" anchorCtr="0">
          <a:noAutofit/>
        </a:bodyPr>
        <a:lstStyle/>
        <a:p>
          <a:pPr marL="0" lvl="0" indent="0" algn="ctr" defTabSz="800100">
            <a:lnSpc>
              <a:spcPct val="90000"/>
            </a:lnSpc>
            <a:spcBef>
              <a:spcPct val="0"/>
            </a:spcBef>
            <a:spcAft>
              <a:spcPct val="35000"/>
            </a:spcAft>
            <a:buNone/>
          </a:pPr>
          <a:endParaRPr lang="en-US" sz="1800" b="0" kern="1200" dirty="0">
            <a:solidFill>
              <a:prstClr val="black">
                <a:lumMod val="65000"/>
                <a:lumOff val="35000"/>
              </a:prstClr>
            </a:solidFill>
            <a:latin typeface="Gill Sans MT" panose="020B0502020104020203" pitchFamily="34" charset="0"/>
            <a:ea typeface="+mn-ea"/>
            <a:cs typeface="+mn-cs"/>
          </a:endParaRPr>
        </a:p>
      </dsp:txBody>
      <dsp:txXfrm>
        <a:off x="5242055" y="2525740"/>
        <a:ext cx="2319647" cy="1933596"/>
      </dsp:txXfrm>
    </dsp:sp>
    <dsp:sp modelId="{67C38788-C41F-42BC-8CC3-4E887415A911}">
      <dsp:nvSpPr>
        <dsp:cNvPr id="0" name=""/>
        <dsp:cNvSpPr/>
      </dsp:nvSpPr>
      <dsp:spPr>
        <a:xfrm>
          <a:off x="6092213" y="2100318"/>
          <a:ext cx="483399" cy="4381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1CC86B-90EC-4CF2-8431-EE99D9B973B2}">
      <dsp:nvSpPr>
        <dsp:cNvPr id="0" name=""/>
        <dsp:cNvSpPr/>
      </dsp:nvSpPr>
      <dsp:spPr>
        <a:xfrm>
          <a:off x="5404704" y="2900394"/>
          <a:ext cx="2275348" cy="1933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100000"/>
            </a:lnSpc>
            <a:spcBef>
              <a:spcPct val="0"/>
            </a:spcBef>
            <a:spcAft>
              <a:spcPts val="0"/>
            </a:spcAft>
            <a:buNone/>
          </a:pPr>
          <a:endParaRPr lang="en-US" sz="1600" kern="1200" dirty="0">
            <a:solidFill>
              <a:schemeClr val="tx1">
                <a:lumMod val="65000"/>
                <a:lumOff val="35000"/>
              </a:schemeClr>
            </a:solidFill>
            <a:latin typeface="Gill Sans MT" panose="020B0502020104020203" pitchFamily="34" charset="0"/>
          </a:endParaRPr>
        </a:p>
      </dsp:txBody>
      <dsp:txXfrm>
        <a:off x="5404704" y="2900394"/>
        <a:ext cx="2275348" cy="1933596"/>
      </dsp:txXfrm>
    </dsp:sp>
    <dsp:sp modelId="{ABFC966B-6E76-4993-BCC2-1902B17EB466}">
      <dsp:nvSpPr>
        <dsp:cNvPr id="0" name=""/>
        <dsp:cNvSpPr/>
      </dsp:nvSpPr>
      <dsp:spPr>
        <a:xfrm>
          <a:off x="9863116" y="2120841"/>
          <a:ext cx="483399" cy="483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4CE2A-CD66-4AA7-A31C-828AB8AE78E8}">
      <dsp:nvSpPr>
        <dsp:cNvPr id="0" name=""/>
        <dsp:cNvSpPr/>
      </dsp:nvSpPr>
      <dsp:spPr>
        <a:xfrm>
          <a:off x="8751953" y="809843"/>
          <a:ext cx="3031890" cy="10996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65000"/>
                  <a:lumOff val="35000"/>
                </a:schemeClr>
              </a:solidFill>
              <a:latin typeface="Gill Sans MT" panose="020B0502020104020203" pitchFamily="34" charset="0"/>
            </a:rPr>
            <a:t>Board Award </a:t>
          </a:r>
        </a:p>
        <a:p>
          <a:pPr marL="0" lvl="0" indent="0" algn="ctr" defTabSz="889000">
            <a:lnSpc>
              <a:spcPct val="90000"/>
            </a:lnSpc>
            <a:spcBef>
              <a:spcPct val="0"/>
            </a:spcBef>
            <a:spcAft>
              <a:spcPct val="35000"/>
            </a:spcAft>
            <a:buNone/>
          </a:pPr>
          <a:r>
            <a:rPr lang="en-US" sz="2000" kern="1200" dirty="0">
              <a:solidFill>
                <a:prstClr val="black">
                  <a:lumMod val="65000"/>
                  <a:lumOff val="35000"/>
                </a:prstClr>
              </a:solidFill>
              <a:latin typeface="Gill Sans MT" panose="020B0502020104020203" pitchFamily="34" charset="0"/>
              <a:ea typeface="+mn-ea"/>
              <a:cs typeface="+mn-cs"/>
            </a:rPr>
            <a:t>On December 5, 2023</a:t>
          </a:r>
        </a:p>
      </dsp:txBody>
      <dsp:txXfrm>
        <a:off x="8751953" y="809843"/>
        <a:ext cx="3031890" cy="1099694"/>
      </dsp:txXfrm>
    </dsp:sp>
    <dsp:sp modelId="{3C952DE3-21BC-435C-92F2-EF31F5697FE4}">
      <dsp:nvSpPr>
        <dsp:cNvPr id="0" name=""/>
        <dsp:cNvSpPr/>
      </dsp:nvSpPr>
      <dsp:spPr>
        <a:xfrm>
          <a:off x="8172814" y="2120841"/>
          <a:ext cx="483399" cy="4833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1"/>
            <a:ext cx="3043026" cy="465297"/>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defTabSz="933604">
              <a:spcBef>
                <a:spcPct val="0"/>
              </a:spcBef>
              <a:buFontTx/>
              <a:buNone/>
              <a:defRPr sz="1200">
                <a:solidFill>
                  <a:schemeClr val="tx1"/>
                </a:solidFill>
                <a:latin typeface="Arial" charset="0"/>
              </a:defRPr>
            </a:lvl1pPr>
          </a:lstStyle>
          <a:p>
            <a:endParaRPr lang="en-US" dirty="0"/>
          </a:p>
        </p:txBody>
      </p:sp>
      <p:sp>
        <p:nvSpPr>
          <p:cNvPr id="131075" name="Rectangle 3"/>
          <p:cNvSpPr>
            <a:spLocks noGrp="1" noChangeArrowheads="1"/>
          </p:cNvSpPr>
          <p:nvPr>
            <p:ph type="dt" sz="quarter" idx="1"/>
          </p:nvPr>
        </p:nvSpPr>
        <p:spPr bwMode="auto">
          <a:xfrm>
            <a:off x="3980075" y="1"/>
            <a:ext cx="3043026" cy="465297"/>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algn="r" defTabSz="933604">
              <a:spcBef>
                <a:spcPct val="0"/>
              </a:spcBef>
              <a:buFontTx/>
              <a:buNone/>
              <a:defRPr sz="1200">
                <a:solidFill>
                  <a:schemeClr val="tx1"/>
                </a:solidFill>
                <a:latin typeface="Arial" charset="0"/>
              </a:defRPr>
            </a:lvl1pPr>
          </a:lstStyle>
          <a:p>
            <a:endParaRPr lang="en-US" dirty="0"/>
          </a:p>
        </p:txBody>
      </p:sp>
      <p:sp>
        <p:nvSpPr>
          <p:cNvPr id="131076" name="Rectangle 4"/>
          <p:cNvSpPr>
            <a:spLocks noGrp="1" noChangeArrowheads="1"/>
          </p:cNvSpPr>
          <p:nvPr>
            <p:ph type="ftr" sz="quarter" idx="2"/>
          </p:nvPr>
        </p:nvSpPr>
        <p:spPr bwMode="auto">
          <a:xfrm>
            <a:off x="0" y="8843805"/>
            <a:ext cx="3043026" cy="465296"/>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defTabSz="933604">
              <a:spcBef>
                <a:spcPct val="0"/>
              </a:spcBef>
              <a:buFontTx/>
              <a:buNone/>
              <a:defRPr sz="1200">
                <a:solidFill>
                  <a:schemeClr val="tx1"/>
                </a:solidFill>
                <a:latin typeface="Arial" charset="0"/>
              </a:defRPr>
            </a:lvl1pPr>
          </a:lstStyle>
          <a:p>
            <a:endParaRPr lang="en-US" dirty="0"/>
          </a:p>
        </p:txBody>
      </p:sp>
      <p:sp>
        <p:nvSpPr>
          <p:cNvPr id="131077" name="Rectangle 5"/>
          <p:cNvSpPr>
            <a:spLocks noGrp="1" noChangeArrowheads="1"/>
          </p:cNvSpPr>
          <p:nvPr>
            <p:ph type="sldNum" sz="quarter" idx="3"/>
          </p:nvPr>
        </p:nvSpPr>
        <p:spPr bwMode="auto">
          <a:xfrm>
            <a:off x="3980075" y="8843805"/>
            <a:ext cx="3043026" cy="465296"/>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algn="r" defTabSz="933604">
              <a:spcBef>
                <a:spcPct val="0"/>
              </a:spcBef>
              <a:buFontTx/>
              <a:buNone/>
              <a:defRPr sz="1200">
                <a:solidFill>
                  <a:schemeClr val="tx1"/>
                </a:solidFill>
                <a:latin typeface="Arial" charset="0"/>
              </a:defRPr>
            </a:lvl1pPr>
          </a:lstStyle>
          <a:p>
            <a:fld id="{8C915625-634F-43A9-BFAE-F8FF18CA2E42}" type="slidenum">
              <a:rPr lang="en-US"/>
              <a:pPr/>
              <a:t>‹#›</a:t>
            </a:fld>
            <a:endParaRPr lang="en-US" dirty="0"/>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3043026" cy="465297"/>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defTabSz="933604">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8487" y="1"/>
            <a:ext cx="3043026" cy="465297"/>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lvl1pPr algn="r" defTabSz="933604">
              <a:spcBef>
                <a:spcPct val="0"/>
              </a:spcBef>
              <a:buFontTx/>
              <a:buNone/>
              <a:defRPr sz="1200">
                <a:solidFill>
                  <a:schemeClr val="tx1"/>
                </a:solidFill>
                <a:latin typeface="Arial"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414338" y="696913"/>
            <a:ext cx="6203950" cy="3490912"/>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406" y="4421109"/>
            <a:ext cx="5622292" cy="4190842"/>
          </a:xfrm>
          <a:prstGeom prst="rect">
            <a:avLst/>
          </a:prstGeom>
          <a:noFill/>
          <a:ln w="9525">
            <a:noFill/>
            <a:miter lim="800000"/>
            <a:headEnd/>
            <a:tailEnd/>
          </a:ln>
          <a:effectLst/>
        </p:spPr>
        <p:txBody>
          <a:bodyPr vert="horz" wrap="square" lIns="93229" tIns="46615" rIns="93229" bIns="46615"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42217"/>
            <a:ext cx="3043026" cy="465297"/>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defTabSz="933604">
              <a:spcBef>
                <a:spcPct val="0"/>
              </a:spcBef>
              <a:buFontTx/>
              <a:buNone/>
              <a:defRPr sz="1200">
                <a:solidFill>
                  <a:schemeClr val="tx1"/>
                </a:solidFill>
                <a:latin typeface="Arial" charset="0"/>
              </a:defRPr>
            </a:lvl1pPr>
          </a:lstStyle>
          <a:p>
            <a:endParaRPr lang="en-US" dirty="0"/>
          </a:p>
        </p:txBody>
      </p:sp>
      <p:sp>
        <p:nvSpPr>
          <p:cNvPr id="6151" name="Rectangle 7"/>
          <p:cNvSpPr>
            <a:spLocks noGrp="1" noChangeArrowheads="1"/>
          </p:cNvSpPr>
          <p:nvPr>
            <p:ph type="sldNum" sz="quarter" idx="5"/>
          </p:nvPr>
        </p:nvSpPr>
        <p:spPr bwMode="auto">
          <a:xfrm>
            <a:off x="3978487" y="8842217"/>
            <a:ext cx="3043026" cy="465297"/>
          </a:xfrm>
          <a:prstGeom prst="rect">
            <a:avLst/>
          </a:prstGeom>
          <a:noFill/>
          <a:ln w="9525">
            <a:noFill/>
            <a:miter lim="800000"/>
            <a:headEnd/>
            <a:tailEnd/>
          </a:ln>
          <a:effectLst/>
        </p:spPr>
        <p:txBody>
          <a:bodyPr vert="horz" wrap="square" lIns="93229" tIns="46615" rIns="93229" bIns="46615" numCol="1" anchor="b" anchorCtr="0" compatLnSpc="1">
            <a:prstTxWarp prst="textNoShape">
              <a:avLst/>
            </a:prstTxWarp>
          </a:bodyPr>
          <a:lstStyle>
            <a:lvl1pPr algn="r" defTabSz="933604">
              <a:spcBef>
                <a:spcPct val="0"/>
              </a:spcBef>
              <a:buFontTx/>
              <a:buNone/>
              <a:defRPr sz="1200">
                <a:solidFill>
                  <a:schemeClr val="tx1"/>
                </a:solidFill>
                <a:latin typeface="Arial" charset="0"/>
              </a:defRPr>
            </a:lvl1pPr>
          </a:lstStyle>
          <a:p>
            <a:fld id="{F6AACC46-C279-443F-B556-4A2B318B4903}" type="slidenum">
              <a:rPr lang="en-US"/>
              <a:pPr/>
              <a:t>‹#›</a:t>
            </a:fld>
            <a:endParaRPr lang="en-US" dirty="0"/>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Contracting</a:t>
            </a:r>
          </a:p>
        </p:txBody>
      </p:sp>
      <p:sp>
        <p:nvSpPr>
          <p:cNvPr id="4" name="Slide Number Placeholder 3"/>
          <p:cNvSpPr>
            <a:spLocks noGrp="1"/>
          </p:cNvSpPr>
          <p:nvPr>
            <p:ph type="sldNum" sz="quarter" idx="10"/>
          </p:nvPr>
        </p:nvSpPr>
        <p:spPr/>
        <p:txBody>
          <a:bodyPr/>
          <a:lstStyle/>
          <a:p>
            <a:fld id="{F6AACC46-C279-443F-B556-4A2B318B4903}" type="slidenum">
              <a:rPr lang="en-US" smtClean="0"/>
              <a:pPr/>
              <a:t>5</a:t>
            </a:fld>
            <a:endParaRPr lang="en-US" dirty="0"/>
          </a:p>
        </p:txBody>
      </p:sp>
    </p:spTree>
    <p:extLst>
      <p:ext uri="{BB962C8B-B14F-4D97-AF65-F5344CB8AC3E}">
        <p14:creationId xmlns:p14="http://schemas.microsoft.com/office/powerpoint/2010/main" val="3941109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9152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9364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750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30</a:t>
            </a:fld>
            <a:endParaRPr lang="en-US" dirty="0"/>
          </a:p>
        </p:txBody>
      </p:sp>
    </p:spTree>
    <p:extLst>
      <p:ext uri="{BB962C8B-B14F-4D97-AF65-F5344CB8AC3E}">
        <p14:creationId xmlns:p14="http://schemas.microsoft.com/office/powerpoint/2010/main" val="229226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SMWB</a:t>
            </a:r>
          </a:p>
        </p:txBody>
      </p:sp>
      <p:sp>
        <p:nvSpPr>
          <p:cNvPr id="4" name="Slide Number Placeholder 3"/>
          <p:cNvSpPr>
            <a:spLocks noGrp="1"/>
          </p:cNvSpPr>
          <p:nvPr>
            <p:ph type="sldNum" sz="quarter" idx="10"/>
          </p:nvPr>
        </p:nvSpPr>
        <p:spPr/>
        <p:txBody>
          <a:bodyPr/>
          <a:lstStyle/>
          <a:p>
            <a:fld id="{F6AACC46-C279-443F-B556-4A2B318B4903}" type="slidenum">
              <a:rPr lang="en-US" smtClean="0"/>
              <a:pPr/>
              <a:t>6</a:t>
            </a:fld>
            <a:endParaRPr lang="en-US" dirty="0"/>
          </a:p>
        </p:txBody>
      </p:sp>
    </p:spTree>
    <p:extLst>
      <p:ext uri="{BB962C8B-B14F-4D97-AF65-F5344CB8AC3E}">
        <p14:creationId xmlns:p14="http://schemas.microsoft.com/office/powerpoint/2010/main" val="382612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SMWB</a:t>
            </a:r>
          </a:p>
        </p:txBody>
      </p:sp>
      <p:sp>
        <p:nvSpPr>
          <p:cNvPr id="4" name="Slide Number Placeholder 3"/>
          <p:cNvSpPr>
            <a:spLocks noGrp="1"/>
          </p:cNvSpPr>
          <p:nvPr>
            <p:ph type="sldNum" sz="quarter" idx="10"/>
          </p:nvPr>
        </p:nvSpPr>
        <p:spPr/>
        <p:txBody>
          <a:bodyPr/>
          <a:lstStyle/>
          <a:p>
            <a:fld id="{F6AACC46-C279-443F-B556-4A2B318B4903}" type="slidenum">
              <a:rPr lang="en-US" smtClean="0"/>
              <a:pPr/>
              <a:t>7</a:t>
            </a:fld>
            <a:endParaRPr lang="en-US" dirty="0"/>
          </a:p>
        </p:txBody>
      </p:sp>
    </p:spTree>
    <p:extLst>
      <p:ext uri="{BB962C8B-B14F-4D97-AF65-F5344CB8AC3E}">
        <p14:creationId xmlns:p14="http://schemas.microsoft.com/office/powerpoint/2010/main" val="161779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9</a:t>
            </a:fld>
            <a:endParaRPr lang="en-US" dirty="0"/>
          </a:p>
        </p:txBody>
      </p:sp>
    </p:spTree>
    <p:extLst>
      <p:ext uri="{BB962C8B-B14F-4D97-AF65-F5344CB8AC3E}">
        <p14:creationId xmlns:p14="http://schemas.microsoft.com/office/powerpoint/2010/main" val="1043305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12</a:t>
            </a:fld>
            <a:endParaRPr lang="en-US" dirty="0"/>
          </a:p>
        </p:txBody>
      </p:sp>
    </p:spTree>
    <p:extLst>
      <p:ext uri="{BB962C8B-B14F-4D97-AF65-F5344CB8AC3E}">
        <p14:creationId xmlns:p14="http://schemas.microsoft.com/office/powerpoint/2010/main" val="79055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18</a:t>
            </a:fld>
            <a:endParaRPr lang="en-US" dirty="0"/>
          </a:p>
        </p:txBody>
      </p:sp>
    </p:spTree>
    <p:extLst>
      <p:ext uri="{BB962C8B-B14F-4D97-AF65-F5344CB8AC3E}">
        <p14:creationId xmlns:p14="http://schemas.microsoft.com/office/powerpoint/2010/main" val="1725902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8759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7111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 ROW</a:t>
            </a:r>
            <a:r>
              <a:rPr lang="en-US" baseline="0" dirty="0"/>
              <a:t> – coordination with CoSA arborist required prior to starting construction</a:t>
            </a:r>
            <a:endParaRPr lang="en-US" dirty="0"/>
          </a:p>
        </p:txBody>
      </p:sp>
      <p:sp>
        <p:nvSpPr>
          <p:cNvPr id="4" name="Slide Number Placeholder 3"/>
          <p:cNvSpPr>
            <a:spLocks noGrp="1"/>
          </p:cNvSpPr>
          <p:nvPr>
            <p:ph type="sldNum" sz="quarter" idx="10"/>
          </p:nvPr>
        </p:nvSpPr>
        <p:spPr/>
        <p:txBody>
          <a:bodyPr/>
          <a:lstStyle/>
          <a:p>
            <a:pPr marL="0" marR="0" lvl="0" indent="0" algn="r" defTabSz="933730" rtl="0" eaLnBrk="1" fontAlgn="base" latinLnBrk="0" hangingPunct="1">
              <a:lnSpc>
                <a:spcPct val="100000"/>
              </a:lnSpc>
              <a:spcBef>
                <a:spcPct val="0"/>
              </a:spcBef>
              <a:spcAft>
                <a:spcPct val="0"/>
              </a:spcAft>
              <a:buClrTx/>
              <a:buSzTx/>
              <a:buFontTx/>
              <a:buNone/>
              <a:tabLst/>
              <a:defRPr/>
            </a:pPr>
            <a:fld id="{F6AACC46-C279-443F-B556-4A2B318B4903}"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3373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1619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Box 19"/>
          <p:cNvSpPr txBox="1">
            <a:spLocks noChangeArrowheads="1"/>
          </p:cNvSpPr>
          <p:nvPr userDrawn="1"/>
        </p:nvSpPr>
        <p:spPr bwMode="auto">
          <a:xfrm>
            <a:off x="428115" y="3892291"/>
            <a:ext cx="5910159" cy="770596"/>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dirty="0">
                <a:solidFill>
                  <a:schemeClr val="bg1"/>
                </a:solidFill>
                <a:latin typeface="Gill Sans MT" panose="020B0502020104020203" pitchFamily="34" charset="0"/>
              </a:rPr>
              <a:t>Lee Bausinger, Project Engineer</a:t>
            </a:r>
          </a:p>
          <a:p>
            <a:pPr marL="342900" indent="-342900" algn="l">
              <a:lnSpc>
                <a:spcPct val="70000"/>
              </a:lnSpc>
              <a:spcBef>
                <a:spcPct val="50000"/>
              </a:spcBef>
              <a:buFontTx/>
              <a:buNone/>
            </a:pPr>
            <a:r>
              <a:rPr lang="en-US" sz="2200" dirty="0">
                <a:solidFill>
                  <a:schemeClr val="accent5">
                    <a:lumMod val="40000"/>
                    <a:lumOff val="60000"/>
                  </a:schemeClr>
                </a:solidFill>
                <a:latin typeface="Gill Sans MT" panose="020B0502020104020203" pitchFamily="34" charset="0"/>
              </a:rPr>
              <a:t>Operations Support </a:t>
            </a:r>
          </a:p>
        </p:txBody>
      </p:sp>
      <p:sp>
        <p:nvSpPr>
          <p:cNvPr id="4" name="Title Placeholder 1"/>
          <p:cNvSpPr txBox="1">
            <a:spLocks/>
          </p:cNvSpPr>
          <p:nvPr userDrawn="1"/>
        </p:nvSpPr>
        <p:spPr>
          <a:xfrm>
            <a:off x="228600" y="224125"/>
            <a:ext cx="11772900" cy="179584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2024 Annual Sanitary Sewer Point Repair, MH Adjustment, Laterals Construction Package I</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Solicitation No. CO-00690</a:t>
            </a:r>
          </a:p>
        </p:txBody>
      </p:sp>
      <p:sp>
        <p:nvSpPr>
          <p:cNvPr id="5" name="Text Box 19"/>
          <p:cNvSpPr txBox="1">
            <a:spLocks noChangeArrowheads="1"/>
          </p:cNvSpPr>
          <p:nvPr userDrawn="1"/>
        </p:nvSpPr>
        <p:spPr bwMode="auto">
          <a:xfrm>
            <a:off x="428115" y="2183237"/>
            <a:ext cx="5910159" cy="74360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dirty="0">
                <a:solidFill>
                  <a:schemeClr val="bg1"/>
                </a:solidFill>
                <a:latin typeface="Gill Sans MT" panose="020B0502020104020203" pitchFamily="34" charset="0"/>
              </a:rPr>
              <a:t>Thea Gonzalez</a:t>
            </a:r>
          </a:p>
          <a:p>
            <a:pPr marL="342900" indent="-342900" algn="l">
              <a:lnSpc>
                <a:spcPct val="70000"/>
              </a:lnSpc>
              <a:spcBef>
                <a:spcPct val="50000"/>
              </a:spcBef>
              <a:buFontTx/>
              <a:buNone/>
            </a:pPr>
            <a:r>
              <a:rPr lang="en-US" sz="2200" dirty="0">
                <a:solidFill>
                  <a:schemeClr val="accent5">
                    <a:lumMod val="40000"/>
                    <a:lumOff val="60000"/>
                  </a:schemeClr>
                </a:solidFill>
                <a:latin typeface="Gill Sans MT" panose="020B0502020104020203" pitchFamily="34" charset="0"/>
              </a:rPr>
              <a:t>Contract</a:t>
            </a:r>
            <a:r>
              <a:rPr lang="en-US" sz="2200" baseline="0" dirty="0">
                <a:solidFill>
                  <a:schemeClr val="accent5">
                    <a:lumMod val="40000"/>
                    <a:lumOff val="60000"/>
                  </a:schemeClr>
                </a:solidFill>
                <a:latin typeface="Gill Sans MT" panose="020B0502020104020203" pitchFamily="34" charset="0"/>
              </a:rPr>
              <a:t> Administrator</a:t>
            </a:r>
            <a:endParaRPr lang="en-US" sz="2200" dirty="0">
              <a:solidFill>
                <a:schemeClr val="accent5">
                  <a:lumMod val="40000"/>
                  <a:lumOff val="60000"/>
                </a:schemeClr>
              </a:solidFill>
              <a:latin typeface="Gill Sans MT" panose="020B0502020104020203" pitchFamily="34" charset="0"/>
            </a:endParaRPr>
          </a:p>
        </p:txBody>
      </p:sp>
      <p:sp>
        <p:nvSpPr>
          <p:cNvPr id="6" name="Text Box 19"/>
          <p:cNvSpPr txBox="1">
            <a:spLocks noChangeArrowheads="1"/>
          </p:cNvSpPr>
          <p:nvPr userDrawn="1"/>
        </p:nvSpPr>
        <p:spPr bwMode="auto">
          <a:xfrm>
            <a:off x="428115" y="2971262"/>
            <a:ext cx="5910159" cy="74360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200" b="0" dirty="0">
                <a:solidFill>
                  <a:schemeClr val="bg1"/>
                </a:solidFill>
                <a:latin typeface="Gill Sans MT" panose="020B0502020104020203" pitchFamily="34" charset="0"/>
              </a:rPr>
              <a:t>Roxanne Eguia</a:t>
            </a:r>
          </a:p>
          <a:p>
            <a:pPr marL="342900" indent="-342900" algn="l">
              <a:lnSpc>
                <a:spcPct val="70000"/>
              </a:lnSpc>
              <a:spcBef>
                <a:spcPct val="50000"/>
              </a:spcBef>
              <a:buFontTx/>
              <a:buNone/>
            </a:pPr>
            <a:r>
              <a:rPr lang="en-US" sz="2200" dirty="0">
                <a:solidFill>
                  <a:schemeClr val="accent5">
                    <a:lumMod val="40000"/>
                    <a:lumOff val="60000"/>
                  </a:schemeClr>
                </a:solidFill>
                <a:latin typeface="Gill Sans MT" panose="020B0502020104020203" pitchFamily="34" charset="0"/>
              </a:rPr>
              <a:t>SMWB Program Specialist</a:t>
            </a:r>
          </a:p>
        </p:txBody>
      </p:sp>
      <p:sp>
        <p:nvSpPr>
          <p:cNvPr id="2" name="TextBox 1">
            <a:extLst>
              <a:ext uri="{FF2B5EF4-FFF2-40B4-BE49-F238E27FC236}">
                <a16:creationId xmlns:a16="http://schemas.microsoft.com/office/drawing/2014/main" id="{AC220EEA-A8F4-45EB-B616-F6C4A6E4BAC5}"/>
              </a:ext>
            </a:extLst>
          </p:cNvPr>
          <p:cNvSpPr txBox="1"/>
          <p:nvPr userDrawn="1"/>
        </p:nvSpPr>
        <p:spPr>
          <a:xfrm>
            <a:off x="4613869" y="2064397"/>
            <a:ext cx="2964261" cy="1077218"/>
          </a:xfrm>
          <a:prstGeom prst="rect">
            <a:avLst/>
          </a:prstGeom>
          <a:noFill/>
        </p:spPr>
        <p:txBody>
          <a:bodyPr wrap="square" rtlCol="0">
            <a:spAutoFit/>
          </a:bodyPr>
          <a:lstStyle/>
          <a:p>
            <a:pPr algn="ctr">
              <a:buNone/>
            </a:pPr>
            <a:r>
              <a:rPr lang="en-US" sz="2000" dirty="0">
                <a:solidFill>
                  <a:schemeClr val="bg1"/>
                </a:solidFill>
                <a:latin typeface="Gill Sans MT" panose="020B0502020104020203" pitchFamily="34" charset="0"/>
              </a:rPr>
              <a:t>Non-Mandatory Pre-Bid Meeting </a:t>
            </a:r>
          </a:p>
          <a:p>
            <a:pPr algn="ctr">
              <a:buNone/>
            </a:pPr>
            <a:r>
              <a:rPr lang="en-US" sz="2000" dirty="0">
                <a:solidFill>
                  <a:schemeClr val="bg1"/>
                </a:solidFill>
                <a:latin typeface="Gill Sans MT" panose="020B0502020104020203" pitchFamily="34" charset="0"/>
              </a:rPr>
              <a:t>September 20, 2023</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600" y="992372"/>
            <a:ext cx="10972800" cy="4955991"/>
          </a:xfrm>
          <a:prstGeom prst="rect">
            <a:avLst/>
          </a:prstGeom>
        </p:spPr>
        <p:txBody>
          <a:bodyPr/>
          <a:lstStyle>
            <a:lvl1pPr>
              <a:defRPr>
                <a:solidFill>
                  <a:schemeClr val="tx1">
                    <a:lumMod val="65000"/>
                    <a:lumOff val="35000"/>
                  </a:schemeClr>
                </a:solidFill>
                <a:latin typeface="Gill Sans MT" panose="020B0502020104020203" pitchFamily="34" charset="0"/>
              </a:defRPr>
            </a:lvl1pPr>
          </a:lstStyle>
          <a:p>
            <a:endParaRPr lang="en-US" dirty="0"/>
          </a:p>
        </p:txBody>
      </p:sp>
      <p:sp>
        <p:nvSpPr>
          <p:cNvPr id="4" name="Title 1"/>
          <p:cNvSpPr>
            <a:spLocks noGrp="1"/>
          </p:cNvSpPr>
          <p:nvPr>
            <p:ph type="title" hasCustomPrompt="1"/>
          </p:nvPr>
        </p:nvSpPr>
        <p:spPr>
          <a:xfrm>
            <a:off x="609599" y="274639"/>
            <a:ext cx="11389896" cy="69913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3826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521387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361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6451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3537116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extLst>
      <p:ext uri="{BB962C8B-B14F-4D97-AF65-F5344CB8AC3E}">
        <p14:creationId xmlns:p14="http://schemas.microsoft.com/office/powerpoint/2010/main" val="1704766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263436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extLst>
      <p:ext uri="{BB962C8B-B14F-4D97-AF65-F5344CB8AC3E}">
        <p14:creationId xmlns:p14="http://schemas.microsoft.com/office/powerpoint/2010/main" val="291798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8624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7470623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4194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7.emf"/><Relationship Id="rId2" Type="http://schemas.openxmlformats.org/officeDocument/2006/relationships/slideLayout" Target="../slideLayouts/slideLayout3.xml"/><Relationship Id="rId16"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6" Type="http://schemas.openxmlformats.org/officeDocument/2006/relationships/image" Target="../media/image7.emf"/><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4"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5"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cSld>
  <p:clrMap bg1="lt1" tx1="dk1" bg2="lt2" tx2="dk2" accent1="accent1" accent2="accent2" accent3="accent3" accent4="accent4" accent5="accent5" accent6="accent6" hlink="hlink" folHlink="folHlink"/>
  <p:sldLayoutIdLst>
    <p:sldLayoutId id="2147483695" r:id="rId1"/>
  </p:sldLayoutIdLst>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5" cstate="email">
            <a:extLst>
              <a:ext uri="{28A0092B-C50C-407E-A947-70E740481C1C}">
                <a14:useLocalDpi xmlns:a14="http://schemas.microsoft.com/office/drawing/2010/main" val="0"/>
              </a:ext>
            </a:extLst>
          </a:blip>
          <a:srcRect t="6190" r="3391" b="43509"/>
          <a:stretch/>
        </p:blipFill>
        <p:spPr>
          <a:xfrm>
            <a:off x="0" y="6080617"/>
            <a:ext cx="12192000" cy="786092"/>
          </a:xfrm>
          <a:prstGeom prst="rect">
            <a:avLst/>
          </a:prstGeom>
        </p:spPr>
      </p:pic>
      <p:sp>
        <p:nvSpPr>
          <p:cNvPr id="13" name="Date Placeholder 3"/>
          <p:cNvSpPr txBox="1">
            <a:spLocks/>
          </p:cNvSpPr>
          <p:nvPr userDrawn="1"/>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September 20, 2023</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A79A1F82-29B0-40A4-A708-35F1D4796230}" type="slidenum">
              <a:rPr lang="en-US" sz="1200" b="0" spc="-100" baseline="0" smtClean="0">
                <a:solidFill>
                  <a:schemeClr val="bg1"/>
                </a:solidFill>
                <a:effectLst>
                  <a:outerShdw blurRad="50800" dist="38100" dir="2700000" algn="tl" rotWithShape="0">
                    <a:prstClr val="black">
                      <a:alpha val="40000"/>
                    </a:prstClr>
                  </a:outerShdw>
                </a:effectLst>
                <a:latin typeface="Gill Sans MT" panose="020B0502020104020203" pitchFamily="34" charset="0"/>
              </a:r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52548" y="6128187"/>
            <a:ext cx="11529753" cy="769441"/>
          </a:xfrm>
          <a:prstGeom prst="rect">
            <a:avLst/>
          </a:prstGeom>
          <a:noFill/>
          <a:ln w="9525">
            <a:noFill/>
            <a:miter lim="800000"/>
            <a:headEnd/>
            <a:tailEnd/>
          </a:ln>
          <a:effectLst/>
        </p:spPr>
        <p:txBody>
          <a:bodyPr wrap="square">
            <a:spAutoFit/>
          </a:bodyPr>
          <a:lstStyle/>
          <a:p>
            <a:pPr>
              <a:spcBef>
                <a:spcPts val="0"/>
              </a:spcBef>
              <a:buNone/>
            </a:pPr>
            <a:r>
              <a:rPr lang="en-US" sz="2200" b="0" kern="1200" dirty="0">
                <a:solidFill>
                  <a:schemeClr val="bg1"/>
                </a:solidFill>
                <a:effectLst>
                  <a:outerShdw blurRad="127000" dist="63500" dir="2700000" algn="t" rotWithShape="0">
                    <a:schemeClr val="tx1"/>
                  </a:outerShdw>
                </a:effectLst>
                <a:latin typeface="Gill Sans MT" panose="020B0502020104020203" pitchFamily="34" charset="0"/>
                <a:ea typeface="+mn-ea"/>
                <a:cs typeface="+mn-cs"/>
              </a:rPr>
              <a:t>2024 Annual Sanitary Sewer Point Repair, MH Adjustment, Laterals Construction, </a:t>
            </a:r>
          </a:p>
          <a:p>
            <a:pPr>
              <a:spcBef>
                <a:spcPts val="0"/>
              </a:spcBef>
              <a:buNone/>
            </a:pPr>
            <a:r>
              <a:rPr lang="en-US" sz="2200" b="0" kern="1200" dirty="0">
                <a:solidFill>
                  <a:schemeClr val="bg1"/>
                </a:solidFill>
                <a:effectLst>
                  <a:outerShdw blurRad="127000" dist="63500" dir="2700000" algn="t" rotWithShape="0">
                    <a:schemeClr val="tx1"/>
                  </a:outerShdw>
                </a:effectLst>
                <a:latin typeface="Gill Sans MT" panose="020B0502020104020203" pitchFamily="34" charset="0"/>
                <a:ea typeface="+mn-ea"/>
                <a:cs typeface="+mn-cs"/>
              </a:rPr>
              <a:t>Package 1</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6"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6"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 id="2147483701" r:id="rId12"/>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54109"/>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
        <p:nvSpPr>
          <p:cNvPr id="12" name="Text Box 18">
            <a:extLst>
              <a:ext uri="{FF2B5EF4-FFF2-40B4-BE49-F238E27FC236}">
                <a16:creationId xmlns:a16="http://schemas.microsoft.com/office/drawing/2014/main" id="{2526D17F-E1A0-4731-A0D5-FEDBA45E7535}"/>
              </a:ext>
            </a:extLst>
          </p:cNvPr>
          <p:cNvSpPr txBox="1">
            <a:spLocks noChangeArrowheads="1"/>
          </p:cNvSpPr>
          <p:nvPr userDrawn="1"/>
        </p:nvSpPr>
        <p:spPr bwMode="auto">
          <a:xfrm>
            <a:off x="122090" y="6093914"/>
            <a:ext cx="10501391" cy="769441"/>
          </a:xfrm>
          <a:prstGeom prst="rect">
            <a:avLst/>
          </a:prstGeom>
          <a:noFill/>
          <a:ln w="9525">
            <a:noFill/>
            <a:miter lim="800000"/>
            <a:headEnd/>
            <a:tailEnd/>
          </a:ln>
          <a:effectLst/>
        </p:spPr>
        <p:txBody>
          <a:bodyPr wrap="square">
            <a:spAutoFit/>
          </a:bodyPr>
          <a:lstStyle/>
          <a:p>
            <a:pPr>
              <a:buNone/>
            </a:pPr>
            <a:r>
              <a:rPr lang="en-US" sz="2000" b="0" i="0" u="none" strike="noStrike" kern="1200" baseline="0" dirty="0">
                <a:solidFill>
                  <a:schemeClr val="bg1"/>
                </a:solidFill>
                <a:latin typeface="Gill Sans MT" panose="020B0502020104020203" pitchFamily="34" charset="0"/>
                <a:ea typeface="+mn-ea"/>
                <a:cs typeface="+mn-cs"/>
              </a:rPr>
              <a:t>2023 Annual Sanitary Sewer Manhole Adjustment, Rehabilitation, and Replacement Construction </a:t>
            </a:r>
          </a:p>
          <a:p>
            <a:pPr>
              <a:buNone/>
            </a:pPr>
            <a:r>
              <a:rPr lang="en-US" sz="2000" b="0" i="0" u="none" strike="noStrike" kern="1200" baseline="0" dirty="0">
                <a:solidFill>
                  <a:schemeClr val="bg1"/>
                </a:solidFill>
                <a:latin typeface="Gill Sans MT" panose="020B0502020104020203" pitchFamily="34" charset="0"/>
                <a:ea typeface="+mn-ea"/>
                <a:cs typeface="+mn-cs"/>
              </a:rPr>
              <a:t>Package 1 &amp; 2 </a:t>
            </a:r>
          </a:p>
        </p:txBody>
      </p:sp>
      <p:sp>
        <p:nvSpPr>
          <p:cNvPr id="14" name="Date Placeholder 3">
            <a:extLst>
              <a:ext uri="{FF2B5EF4-FFF2-40B4-BE49-F238E27FC236}">
                <a16:creationId xmlns:a16="http://schemas.microsoft.com/office/drawing/2014/main" id="{287AD94A-F7BA-4EFC-B890-3052BBE8E807}"/>
              </a:ext>
            </a:extLst>
          </p:cNvPr>
          <p:cNvSpPr txBox="1">
            <a:spLocks/>
          </p:cNvSpPr>
          <p:nvPr userDrawn="1"/>
        </p:nvSpPr>
        <p:spPr>
          <a:xfrm>
            <a:off x="-36695"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baseline="0" noProof="0" dirty="0">
                <a:effectLst>
                  <a:outerShdw blurRad="50800" dist="38100" dir="2700000" algn="tl" rotWithShape="0">
                    <a:prstClr val="black">
                      <a:alpha val="40000"/>
                    </a:prstClr>
                  </a:outerShdw>
                </a:effectLst>
                <a:latin typeface="Gill Sans MT" panose="020B0502020104020203" pitchFamily="34" charset="0"/>
              </a:rPr>
              <a:t>December 15, 2022</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Tree>
    <p:extLst>
      <p:ext uri="{BB962C8B-B14F-4D97-AF65-F5344CB8AC3E}">
        <p14:creationId xmlns:p14="http://schemas.microsoft.com/office/powerpoint/2010/main" val="238918877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apps.saws.org/Business_Center/Contractsol/" TargetMode="External"/><Relationship Id="rId4" Type="http://schemas.openxmlformats.org/officeDocument/2006/relationships/hyperlink" Target="http://www.saws.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Theadora.Gonzalez@saw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Lindsay.Esquivel@saws.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ctrca.sctrca.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Marisol.Robles@saws.or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052" y="458280"/>
            <a:ext cx="11389896" cy="675204"/>
          </a:xfrm>
        </p:spPr>
        <p:txBody>
          <a:bodyPr/>
          <a:lstStyle/>
          <a:p>
            <a:r>
              <a:rPr lang="en-US" dirty="0">
                <a:solidFill>
                  <a:srgbClr val="217491"/>
                </a:solidFill>
              </a:rPr>
              <a:t>Contract Solicitations Website</a:t>
            </a:r>
          </a:p>
        </p:txBody>
      </p:sp>
      <p:sp>
        <p:nvSpPr>
          <p:cNvPr id="6" name="Content Placeholder 5"/>
          <p:cNvSpPr>
            <a:spLocks noGrp="1"/>
          </p:cNvSpPr>
          <p:nvPr>
            <p:ph idx="1"/>
          </p:nvPr>
        </p:nvSpPr>
        <p:spPr>
          <a:xfrm>
            <a:off x="401052" y="1196119"/>
            <a:ext cx="11412028" cy="3578942"/>
          </a:xfrm>
        </p:spPr>
        <p:txBody>
          <a:bodyPr/>
          <a:lstStyle/>
          <a:p>
            <a:pPr algn="just"/>
            <a:r>
              <a:rPr lang="en-US" sz="2800" dirty="0"/>
              <a:t>To locate the Contract Solicitations website, choose Resources</a:t>
            </a:r>
          </a:p>
          <a:p>
            <a:pPr marL="0" indent="0" algn="just">
              <a:buNone/>
            </a:pPr>
            <a:endParaRPr lang="en-US" sz="2400" dirty="0"/>
          </a:p>
          <a:p>
            <a:pPr marL="0" indent="0" algn="just">
              <a:buNone/>
            </a:pPr>
            <a:endParaRPr lang="en-US" sz="2400" dirty="0"/>
          </a:p>
          <a:p>
            <a:pPr algn="just"/>
            <a:endParaRPr lang="en-US" sz="2400" dirty="0"/>
          </a:p>
          <a:p>
            <a:pPr algn="just"/>
            <a:endParaRPr lang="en-US" sz="2400" dirty="0"/>
          </a:p>
          <a:p>
            <a:pPr algn="just"/>
            <a:endParaRPr lang="en-US" sz="800" dirty="0"/>
          </a:p>
          <a:p>
            <a:pPr algn="just"/>
            <a:r>
              <a:rPr lang="en-US" sz="2700" dirty="0"/>
              <a:t>Click on Business Center</a:t>
            </a:r>
          </a:p>
          <a:p>
            <a:pPr algn="just"/>
            <a:r>
              <a:rPr lang="en-US" sz="2700" dirty="0"/>
              <a:t>At the drop-down menu choose Contract Solicitations</a:t>
            </a:r>
          </a:p>
        </p:txBody>
      </p:sp>
      <p:sp>
        <p:nvSpPr>
          <p:cNvPr id="7" name="Subtitle 6"/>
          <p:cNvSpPr>
            <a:spLocks noGrp="1"/>
          </p:cNvSpPr>
          <p:nvPr>
            <p:ph type="subTitle" idx="13"/>
          </p:nvPr>
        </p:nvSpPr>
        <p:spPr/>
        <p:txBody>
          <a:bodyPr>
            <a:normAutofit lnSpcReduction="10000"/>
          </a:bodyPr>
          <a:lstStyle/>
          <a:p>
            <a:r>
              <a:rPr lang="en-US" dirty="0">
                <a:solidFill>
                  <a:schemeClr val="tx1"/>
                </a:solidFill>
              </a:rPr>
              <a:t> </a:t>
            </a:r>
          </a:p>
        </p:txBody>
      </p:sp>
      <p:pic>
        <p:nvPicPr>
          <p:cNvPr id="2" name="Picture 1"/>
          <p:cNvPicPr>
            <a:picLocks noChangeAspect="1"/>
          </p:cNvPicPr>
          <p:nvPr/>
        </p:nvPicPr>
        <p:blipFill rotWithShape="1">
          <a:blip r:embed="rId2"/>
          <a:srcRect r="5242"/>
          <a:stretch/>
        </p:blipFill>
        <p:spPr>
          <a:xfrm>
            <a:off x="948932" y="1864882"/>
            <a:ext cx="7391360" cy="1318342"/>
          </a:xfrm>
          <a:prstGeom prst="rect">
            <a:avLst/>
          </a:prstGeom>
        </p:spPr>
      </p:pic>
      <p:sp>
        <p:nvSpPr>
          <p:cNvPr id="3" name="Oval 2"/>
          <p:cNvSpPr/>
          <p:nvPr/>
        </p:nvSpPr>
        <p:spPr>
          <a:xfrm>
            <a:off x="4231664" y="2319265"/>
            <a:ext cx="949936" cy="3551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rotWithShape="1">
          <a:blip r:embed="rId3"/>
          <a:srcRect b="14912"/>
          <a:stretch/>
        </p:blipFill>
        <p:spPr>
          <a:xfrm>
            <a:off x="9268337" y="2883515"/>
            <a:ext cx="2476500" cy="2715956"/>
          </a:xfrm>
          <a:prstGeom prst="rect">
            <a:avLst/>
          </a:prstGeom>
          <a:effectLst>
            <a:glow rad="101600">
              <a:schemeClr val="accent1">
                <a:satMod val="175000"/>
                <a:alpha val="40000"/>
              </a:schemeClr>
            </a:glow>
            <a:outerShdw blurRad="50800" dist="38100" dir="18900000" algn="bl" rotWithShape="0">
              <a:prstClr val="black">
                <a:alpha val="40000"/>
              </a:prstClr>
            </a:outerShdw>
          </a:effectLst>
        </p:spPr>
      </p:pic>
      <p:cxnSp>
        <p:nvCxnSpPr>
          <p:cNvPr id="11" name="Straight Connector 10"/>
          <p:cNvCxnSpPr/>
          <p:nvPr/>
        </p:nvCxnSpPr>
        <p:spPr>
          <a:xfrm>
            <a:off x="8428978" y="2032029"/>
            <a:ext cx="38100" cy="3959197"/>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8555764" y="446980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36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052" y="455507"/>
            <a:ext cx="11389896" cy="675204"/>
          </a:xfrm>
        </p:spPr>
        <p:txBody>
          <a:bodyPr/>
          <a:lstStyle/>
          <a:p>
            <a:r>
              <a:rPr lang="en-US" dirty="0">
                <a:solidFill>
                  <a:srgbClr val="217491"/>
                </a:solidFill>
              </a:rPr>
              <a:t>Contract Solicitations Website</a:t>
            </a:r>
          </a:p>
        </p:txBody>
      </p:sp>
      <p:sp>
        <p:nvSpPr>
          <p:cNvPr id="6" name="Content Placeholder 5"/>
          <p:cNvSpPr>
            <a:spLocks noGrp="1"/>
          </p:cNvSpPr>
          <p:nvPr>
            <p:ph idx="1"/>
          </p:nvPr>
        </p:nvSpPr>
        <p:spPr>
          <a:xfrm>
            <a:off x="401052" y="1164762"/>
            <a:ext cx="4002593" cy="4916442"/>
          </a:xfrm>
        </p:spPr>
        <p:txBody>
          <a:bodyPr/>
          <a:lstStyle/>
          <a:p>
            <a:r>
              <a:rPr lang="en-US" sz="2800" dirty="0"/>
              <a:t>Choose the specific project</a:t>
            </a:r>
          </a:p>
          <a:p>
            <a:r>
              <a:rPr lang="en-US" sz="2800" dirty="0"/>
              <a:t>The following buttons are now located under the advertisement:</a:t>
            </a:r>
          </a:p>
          <a:p>
            <a:pPr lvl="1" algn="just"/>
            <a:r>
              <a:rPr lang="en-US" sz="2000" dirty="0"/>
              <a:t>Notify Me</a:t>
            </a:r>
          </a:p>
          <a:p>
            <a:pPr lvl="1" algn="just"/>
            <a:r>
              <a:rPr lang="en-US" sz="2000" dirty="0"/>
              <a:t>Plan Holder’s List</a:t>
            </a:r>
          </a:p>
          <a:p>
            <a:pPr lvl="1" algn="just"/>
            <a:r>
              <a:rPr lang="en-US" sz="2000" dirty="0"/>
              <a:t>Downloads</a:t>
            </a:r>
          </a:p>
          <a:p>
            <a:pPr lvl="2" algn="just"/>
            <a:r>
              <a:rPr lang="en-US" sz="1800" dirty="0"/>
              <a:t>Plans</a:t>
            </a:r>
          </a:p>
          <a:p>
            <a:pPr lvl="2" algn="just"/>
            <a:r>
              <a:rPr lang="en-US" sz="1800" dirty="0"/>
              <a:t>Specs</a:t>
            </a:r>
          </a:p>
          <a:p>
            <a:pPr lvl="2" algn="just"/>
            <a:r>
              <a:rPr lang="en-US" sz="1800" dirty="0"/>
              <a:t>Addendums</a:t>
            </a:r>
          </a:p>
        </p:txBody>
      </p:sp>
      <p:cxnSp>
        <p:nvCxnSpPr>
          <p:cNvPr id="10" name="Straight Connector 9"/>
          <p:cNvCxnSpPr/>
          <p:nvPr/>
        </p:nvCxnSpPr>
        <p:spPr>
          <a:xfrm>
            <a:off x="5307486" y="1704975"/>
            <a:ext cx="8435" cy="3641940"/>
          </a:xfrm>
          <a:prstGeom prst="line">
            <a:avLst/>
          </a:prstGeom>
        </p:spPr>
        <p:style>
          <a:lnRef idx="1">
            <a:schemeClr val="accent1"/>
          </a:lnRef>
          <a:fillRef idx="0">
            <a:schemeClr val="accent1"/>
          </a:fillRef>
          <a:effectRef idx="0">
            <a:schemeClr val="accent1"/>
          </a:effectRef>
          <a:fontRef idx="minor">
            <a:schemeClr val="tx1"/>
          </a:fontRef>
        </p:style>
      </p:cxnSp>
      <p:sp>
        <p:nvSpPr>
          <p:cNvPr id="9" name="Right Arrow 8"/>
          <p:cNvSpPr/>
          <p:nvPr/>
        </p:nvSpPr>
        <p:spPr>
          <a:xfrm>
            <a:off x="4559444" y="351958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61040086-4FC5-4AF9-B76C-50C096FDE02B}"/>
              </a:ext>
            </a:extLst>
          </p:cNvPr>
          <p:cNvPicPr>
            <a:picLocks noChangeAspect="1"/>
          </p:cNvPicPr>
          <p:nvPr/>
        </p:nvPicPr>
        <p:blipFill>
          <a:blip r:embed="rId2"/>
          <a:stretch>
            <a:fillRect/>
          </a:stretch>
        </p:blipFill>
        <p:spPr>
          <a:xfrm>
            <a:off x="5339130" y="1671454"/>
            <a:ext cx="6307505" cy="3641940"/>
          </a:xfrm>
          <a:prstGeom prst="rect">
            <a:avLst/>
          </a:prstGeom>
          <a:effectLst>
            <a:glow rad="101600">
              <a:schemeClr val="accent1">
                <a:satMod val="175000"/>
                <a:alpha val="40000"/>
              </a:schemeClr>
            </a:glow>
            <a:outerShdw blurRad="50800" dist="38100" dir="18900000" algn="bl" rotWithShape="0">
              <a:prstClr val="black">
                <a:alpha val="40000"/>
              </a:prstClr>
            </a:outerShdw>
          </a:effectLst>
        </p:spPr>
      </p:pic>
    </p:spTree>
    <p:extLst>
      <p:ext uri="{BB962C8B-B14F-4D97-AF65-F5344CB8AC3E}">
        <p14:creationId xmlns:p14="http://schemas.microsoft.com/office/powerpoint/2010/main" val="365915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834437" y="3648949"/>
            <a:ext cx="2971800" cy="2371725"/>
          </a:xfrm>
          <a:prstGeom prst="rect">
            <a:avLst/>
          </a:prstGeom>
        </p:spPr>
      </p:pic>
      <p:sp>
        <p:nvSpPr>
          <p:cNvPr id="8" name="Right Arrow 7"/>
          <p:cNvSpPr/>
          <p:nvPr/>
        </p:nvSpPr>
        <p:spPr>
          <a:xfrm>
            <a:off x="8210550" y="5521608"/>
            <a:ext cx="623887" cy="1787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401052" y="363415"/>
            <a:ext cx="11389896" cy="675204"/>
          </a:xfrm>
        </p:spPr>
        <p:txBody>
          <a:bodyPr/>
          <a:lstStyle/>
          <a:p>
            <a:r>
              <a:rPr lang="en-US" dirty="0">
                <a:solidFill>
                  <a:srgbClr val="217491"/>
                </a:solidFill>
              </a:rPr>
              <a:t>Vendor Registration &amp; Notification (VRN)</a:t>
            </a:r>
          </a:p>
        </p:txBody>
      </p:sp>
      <p:sp>
        <p:nvSpPr>
          <p:cNvPr id="6" name="Content Placeholder 5"/>
          <p:cNvSpPr>
            <a:spLocks noGrp="1"/>
          </p:cNvSpPr>
          <p:nvPr>
            <p:ph idx="1"/>
          </p:nvPr>
        </p:nvSpPr>
        <p:spPr>
          <a:xfrm>
            <a:off x="401052" y="1038619"/>
            <a:ext cx="10972800" cy="3569767"/>
          </a:xfrm>
        </p:spPr>
        <p:txBody>
          <a:bodyPr/>
          <a:lstStyle/>
          <a:p>
            <a:pPr algn="just"/>
            <a:r>
              <a:rPr lang="en-US" sz="3000" dirty="0"/>
              <a:t>Please register through SAWS Vendor Registration Program on the SAWS website at </a:t>
            </a:r>
            <a:r>
              <a:rPr lang="en-US" sz="3000" dirty="0">
                <a:solidFill>
                  <a:schemeClr val="tx1"/>
                </a:solidFill>
                <a:hlinkClick r:id="rId4"/>
              </a:rPr>
              <a:t>www.saws.org</a:t>
            </a:r>
            <a:r>
              <a:rPr lang="en-US" sz="3000" dirty="0">
                <a:solidFill>
                  <a:schemeClr val="tx1"/>
                </a:solidFill>
              </a:rPr>
              <a:t> </a:t>
            </a:r>
            <a:r>
              <a:rPr lang="en-US" sz="3000" dirty="0"/>
              <a:t>to ensure access to the latest information.</a:t>
            </a:r>
          </a:p>
          <a:p>
            <a:pPr algn="just"/>
            <a:r>
              <a:rPr lang="en-US" sz="3000" dirty="0"/>
              <a:t>To receive updates on specific projects, registered vendors must ‘Subscribe’ to the project by selecting the project and clicking ‘Subscribe’ under the Notify Me box.</a:t>
            </a:r>
          </a:p>
          <a:p>
            <a:pPr marL="0" indent="0" algn="just">
              <a:buNone/>
            </a:pPr>
            <a:r>
              <a:rPr lang="en-US" sz="3000" dirty="0">
                <a:hlinkClick r:id="rId5"/>
              </a:rPr>
              <a:t>https://apps.saws.org/Business_Center/Contractsol/</a:t>
            </a:r>
            <a:endParaRPr lang="en-US" sz="3000" dirty="0"/>
          </a:p>
          <a:p>
            <a:endParaRPr lang="en-US" dirty="0"/>
          </a:p>
        </p:txBody>
      </p:sp>
    </p:spTree>
    <p:extLst>
      <p:ext uri="{BB962C8B-B14F-4D97-AF65-F5344CB8AC3E}">
        <p14:creationId xmlns:p14="http://schemas.microsoft.com/office/powerpoint/2010/main" val="292596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051" y="341979"/>
            <a:ext cx="11389896" cy="675204"/>
          </a:xfrm>
        </p:spPr>
        <p:txBody>
          <a:bodyPr/>
          <a:lstStyle/>
          <a:p>
            <a:r>
              <a:rPr lang="en-US" dirty="0">
                <a:solidFill>
                  <a:srgbClr val="217491"/>
                </a:solidFill>
              </a:rPr>
              <a:t>Contract Requirements</a:t>
            </a:r>
          </a:p>
        </p:txBody>
      </p:sp>
      <p:sp>
        <p:nvSpPr>
          <p:cNvPr id="6" name="Content Placeholder 5"/>
          <p:cNvSpPr>
            <a:spLocks noGrp="1"/>
          </p:cNvSpPr>
          <p:nvPr>
            <p:ph idx="1"/>
          </p:nvPr>
        </p:nvSpPr>
        <p:spPr>
          <a:xfrm>
            <a:off x="401050" y="1451027"/>
            <a:ext cx="11394339" cy="4727392"/>
          </a:xfrm>
        </p:spPr>
        <p:txBody>
          <a:bodyPr/>
          <a:lstStyle/>
          <a:p>
            <a:pPr algn="just"/>
            <a:r>
              <a:rPr lang="en-US" sz="2500" dirty="0"/>
              <a:t>Certified payroll to be submitted on weekly basis including weeks in which work is not performed by noting as such (Be familiar with SAWS Holidays)</a:t>
            </a:r>
          </a:p>
          <a:p>
            <a:pPr algn="just"/>
            <a:r>
              <a:rPr lang="en-US" sz="2500" dirty="0"/>
              <a:t>Wage decisions are included within the specifications</a:t>
            </a:r>
          </a:p>
          <a:p>
            <a:pPr algn="just"/>
            <a:r>
              <a:rPr lang="en-US" sz="2500" dirty="0"/>
              <a:t>Contractors (and their subcontractors) shall utilize LCP Tracker </a:t>
            </a:r>
          </a:p>
          <a:p>
            <a:pPr lvl="1" algn="just"/>
            <a:r>
              <a:rPr lang="en-US" sz="2300" dirty="0"/>
              <a:t>Site visits by SAWS staff are random and unannounced</a:t>
            </a:r>
          </a:p>
          <a:p>
            <a:pPr lvl="1" algn="just"/>
            <a:r>
              <a:rPr lang="en-US" sz="2300" dirty="0"/>
              <a:t>Interviews will be conducted and will be private &amp; confidential</a:t>
            </a:r>
          </a:p>
          <a:p>
            <a:pPr lvl="1" algn="just"/>
            <a:r>
              <a:rPr lang="en-US" sz="2300" dirty="0"/>
              <a:t>Payroll records are subject to review</a:t>
            </a:r>
          </a:p>
          <a:p>
            <a:pPr lvl="1" algn="just"/>
            <a:r>
              <a:rPr lang="en-US" sz="2300" dirty="0"/>
              <a:t>All apprenticeship programs will need to be approved by Department of Labor prior to starting</a:t>
            </a:r>
          </a:p>
          <a:p>
            <a:pPr lvl="1" algn="just"/>
            <a:r>
              <a:rPr lang="en-US" sz="2300" dirty="0"/>
              <a:t>The Prime Contractor is responsible for sub-contractor payroll </a:t>
            </a:r>
          </a:p>
          <a:p>
            <a:pPr lvl="1" algn="just"/>
            <a:r>
              <a:rPr lang="en-US" sz="2300" dirty="0"/>
              <a:t>Late payrolls may delay contractor payments, as well as release of retainage </a:t>
            </a:r>
          </a:p>
        </p:txBody>
      </p:sp>
      <p:sp>
        <p:nvSpPr>
          <p:cNvPr id="7" name="Subtitle 6"/>
          <p:cNvSpPr>
            <a:spLocks noGrp="1"/>
          </p:cNvSpPr>
          <p:nvPr>
            <p:ph type="subTitle" idx="13"/>
          </p:nvPr>
        </p:nvSpPr>
        <p:spPr>
          <a:xfrm>
            <a:off x="405494" y="1005568"/>
            <a:ext cx="11385453" cy="445459"/>
          </a:xfrm>
        </p:spPr>
        <p:txBody>
          <a:bodyPr>
            <a:normAutofit fontScale="62500" lnSpcReduction="20000"/>
          </a:bodyPr>
          <a:lstStyle/>
          <a:p>
            <a:pPr>
              <a:spcBef>
                <a:spcPct val="0"/>
              </a:spcBef>
            </a:pPr>
            <a:r>
              <a:rPr lang="en-US" sz="4000" dirty="0">
                <a:solidFill>
                  <a:srgbClr val="217491"/>
                </a:solidFill>
                <a:ea typeface="+mj-ea"/>
                <a:cs typeface="+mj-cs"/>
              </a:rPr>
              <a:t>Prevailing Wage Rate and Labor Standards – Section 2.10 of the General Conditions</a:t>
            </a:r>
          </a:p>
          <a:p>
            <a:endParaRPr lang="en-US" dirty="0"/>
          </a:p>
        </p:txBody>
      </p:sp>
    </p:spTree>
    <p:extLst>
      <p:ext uri="{BB962C8B-B14F-4D97-AF65-F5344CB8AC3E}">
        <p14:creationId xmlns:p14="http://schemas.microsoft.com/office/powerpoint/2010/main" val="221847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051" y="363415"/>
            <a:ext cx="11389896" cy="675204"/>
          </a:xfrm>
        </p:spPr>
        <p:txBody>
          <a:bodyPr/>
          <a:lstStyle/>
          <a:p>
            <a:r>
              <a:rPr lang="en-US" dirty="0">
                <a:solidFill>
                  <a:srgbClr val="217491"/>
                </a:solidFill>
              </a:rPr>
              <a:t>Contract Requirements</a:t>
            </a:r>
          </a:p>
        </p:txBody>
      </p:sp>
      <p:sp>
        <p:nvSpPr>
          <p:cNvPr id="6" name="Content Placeholder 5"/>
          <p:cNvSpPr>
            <a:spLocks noGrp="1"/>
          </p:cNvSpPr>
          <p:nvPr>
            <p:ph idx="1"/>
          </p:nvPr>
        </p:nvSpPr>
        <p:spPr>
          <a:xfrm>
            <a:off x="401051" y="1038619"/>
            <a:ext cx="11512782" cy="5035321"/>
          </a:xfrm>
        </p:spPr>
        <p:txBody>
          <a:bodyPr/>
          <a:lstStyle/>
          <a:p>
            <a:pPr algn="just"/>
            <a:r>
              <a:rPr lang="en-US" sz="2800" dirty="0"/>
              <a:t>Insurance requirements for this project are found in Section 5.7 of the GCs</a:t>
            </a:r>
          </a:p>
          <a:p>
            <a:pPr lvl="1" algn="just"/>
            <a:r>
              <a:rPr lang="en-US" sz="2400" dirty="0"/>
              <a:t>Pollution Liability</a:t>
            </a:r>
          </a:p>
          <a:p>
            <a:pPr lvl="1" algn="just"/>
            <a:r>
              <a:rPr lang="en-US" sz="2400" dirty="0"/>
              <a:t>Installation Floater</a:t>
            </a:r>
          </a:p>
          <a:p>
            <a:pPr algn="just"/>
            <a:r>
              <a:rPr lang="en-US" sz="2800" dirty="0"/>
              <a:t>SAWS will ask for insurance prior to Board award to expedite execution of the contract</a:t>
            </a:r>
          </a:p>
          <a:p>
            <a:pPr lvl="1" algn="just"/>
            <a:r>
              <a:rPr lang="en-US" dirty="0"/>
              <a:t>Any deficiencies must be corrected prior to Board award</a:t>
            </a:r>
          </a:p>
          <a:p>
            <a:pPr algn="just"/>
            <a:r>
              <a:rPr lang="en-US" sz="2800" dirty="0"/>
              <a:t>Contractor's insurance must be compliant on all SAWS projects, including this one, prior to executing the contract</a:t>
            </a:r>
          </a:p>
          <a:p>
            <a:pPr algn="just"/>
            <a:r>
              <a:rPr lang="en-US" sz="2800" dirty="0"/>
              <a:t>Contractor must maintain insurance coverage during term of construction of this Project</a:t>
            </a:r>
          </a:p>
          <a:p>
            <a:pPr marL="0" indent="0" algn="just">
              <a:buNone/>
            </a:pPr>
            <a:endParaRPr lang="en-US" sz="2800" dirty="0"/>
          </a:p>
        </p:txBody>
      </p:sp>
    </p:spTree>
    <p:extLst>
      <p:ext uri="{BB962C8B-B14F-4D97-AF65-F5344CB8AC3E}">
        <p14:creationId xmlns:p14="http://schemas.microsoft.com/office/powerpoint/2010/main" val="35259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0990-E08D-420B-9FFE-3238BB3B5C35}"/>
              </a:ext>
            </a:extLst>
          </p:cNvPr>
          <p:cNvSpPr>
            <a:spLocks noGrp="1"/>
          </p:cNvSpPr>
          <p:nvPr>
            <p:ph type="title"/>
          </p:nvPr>
        </p:nvSpPr>
        <p:spPr>
          <a:xfrm>
            <a:off x="401052" y="359906"/>
            <a:ext cx="11389896" cy="675204"/>
          </a:xfrm>
        </p:spPr>
        <p:txBody>
          <a:bodyPr/>
          <a:lstStyle/>
          <a:p>
            <a:r>
              <a:rPr lang="en-US" dirty="0">
                <a:solidFill>
                  <a:srgbClr val="217491"/>
                </a:solidFill>
              </a:rPr>
              <a:t>Contract Requirements</a:t>
            </a:r>
          </a:p>
        </p:txBody>
      </p:sp>
      <p:sp>
        <p:nvSpPr>
          <p:cNvPr id="3" name="Content Placeholder 2">
            <a:extLst>
              <a:ext uri="{FF2B5EF4-FFF2-40B4-BE49-F238E27FC236}">
                <a16:creationId xmlns:a16="http://schemas.microsoft.com/office/drawing/2014/main" id="{3FBE1CAF-23C8-447C-8504-4382229EAB59}"/>
              </a:ext>
            </a:extLst>
          </p:cNvPr>
          <p:cNvSpPr>
            <a:spLocks noGrp="1"/>
          </p:cNvSpPr>
          <p:nvPr>
            <p:ph idx="1"/>
          </p:nvPr>
        </p:nvSpPr>
        <p:spPr>
          <a:xfrm>
            <a:off x="401052" y="1035110"/>
            <a:ext cx="11389895" cy="4517382"/>
          </a:xfrm>
        </p:spPr>
        <p:txBody>
          <a:bodyPr/>
          <a:lstStyle/>
          <a:p>
            <a:r>
              <a:rPr lang="en-US" sz="2800" dirty="0"/>
              <a:t>The Contractor shall perform the Work with its own organization on at least 40% of the total original contract price to be confirmed by inserting the percentage performed by the Bidder on page 1 of the Good Faith Effort Plan.</a:t>
            </a:r>
          </a:p>
          <a:p>
            <a:r>
              <a:rPr lang="en-US" sz="2800" dirty="0"/>
              <a:t>Liquidated Damages are $125.00 per day.</a:t>
            </a:r>
          </a:p>
          <a:p>
            <a:endParaRPr lang="en-US" sz="2400" dirty="0"/>
          </a:p>
        </p:txBody>
      </p:sp>
    </p:spTree>
    <p:extLst>
      <p:ext uri="{BB962C8B-B14F-4D97-AF65-F5344CB8AC3E}">
        <p14:creationId xmlns:p14="http://schemas.microsoft.com/office/powerpoint/2010/main" val="1077998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212" y="219456"/>
            <a:ext cx="11389896" cy="658368"/>
          </a:xfrm>
        </p:spPr>
        <p:txBody>
          <a:bodyPr/>
          <a:lstStyle/>
          <a:p>
            <a:r>
              <a:rPr lang="en-US" dirty="0">
                <a:solidFill>
                  <a:srgbClr val="217491"/>
                </a:solidFill>
              </a:rPr>
              <a:t>Bid Packet Preparation</a:t>
            </a:r>
          </a:p>
        </p:txBody>
      </p:sp>
      <p:sp>
        <p:nvSpPr>
          <p:cNvPr id="5" name="Content Placeholder 4"/>
          <p:cNvSpPr>
            <a:spLocks noGrp="1"/>
          </p:cNvSpPr>
          <p:nvPr>
            <p:ph idx="1"/>
          </p:nvPr>
        </p:nvSpPr>
        <p:spPr>
          <a:xfrm>
            <a:off x="157212" y="857175"/>
            <a:ext cx="11877576" cy="3921013"/>
          </a:xfrm>
        </p:spPr>
        <p:txBody>
          <a:bodyPr/>
          <a:lstStyle/>
          <a:p>
            <a:pPr algn="just"/>
            <a:r>
              <a:rPr lang="en-US" sz="2300" dirty="0"/>
              <a:t>Utilize the Bid Packet Checklist within the specifications which identifies:</a:t>
            </a:r>
          </a:p>
          <a:p>
            <a:pPr lvl="1" algn="just"/>
            <a:r>
              <a:rPr lang="en-US" sz="2300" dirty="0"/>
              <a:t>Items due with the bid</a:t>
            </a:r>
            <a:endParaRPr lang="en-US" sz="2300" i="0" u="none" strike="noStrike" baseline="0" dirty="0"/>
          </a:p>
          <a:p>
            <a:pPr marL="457200" lvl="1" indent="0" algn="just">
              <a:buNone/>
            </a:pPr>
            <a:endParaRPr lang="en-US" sz="2300" dirty="0"/>
          </a:p>
          <a:p>
            <a:pPr marL="457200" lvl="1" indent="0" algn="just">
              <a:buNone/>
            </a:pPr>
            <a:endParaRPr lang="en-US" sz="2300" dirty="0"/>
          </a:p>
          <a:p>
            <a:pPr marL="457200" lvl="1" indent="0" algn="just">
              <a:buNone/>
            </a:pPr>
            <a:endParaRPr lang="en-US" sz="2300" i="0" u="none" strike="noStrike" baseline="0" dirty="0"/>
          </a:p>
          <a:p>
            <a:pPr marL="0" indent="0" algn="just">
              <a:buNone/>
            </a:pPr>
            <a:endParaRPr lang="en-US" sz="2000" dirty="0">
              <a:highlight>
                <a:srgbClr val="FFFF00"/>
              </a:highlight>
            </a:endParaRPr>
          </a:p>
          <a:p>
            <a:pPr algn="just"/>
            <a:endParaRPr lang="en-US" sz="2800" dirty="0"/>
          </a:p>
        </p:txBody>
      </p:sp>
      <p:sp>
        <p:nvSpPr>
          <p:cNvPr id="6" name="Content Placeholder 5">
            <a:extLst>
              <a:ext uri="{FF2B5EF4-FFF2-40B4-BE49-F238E27FC236}">
                <a16:creationId xmlns:a16="http://schemas.microsoft.com/office/drawing/2014/main" id="{DAD191F4-69A2-4777-BAA9-BC06865C9CEA}"/>
              </a:ext>
            </a:extLst>
          </p:cNvPr>
          <p:cNvSpPr txBox="1">
            <a:spLocks/>
          </p:cNvSpPr>
          <p:nvPr/>
        </p:nvSpPr>
        <p:spPr>
          <a:xfrm>
            <a:off x="0" y="1693792"/>
            <a:ext cx="11790948" cy="4190492"/>
          </a:xfrm>
          <a:prstGeom prst="rect">
            <a:avLst/>
          </a:prstGeom>
        </p:spPr>
        <p:txBody>
          <a:bodyPr numCol="2"/>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fontAlgn="auto">
              <a:spcAft>
                <a:spcPts val="0"/>
              </a:spcAft>
            </a:pPr>
            <a:r>
              <a:rPr lang="en-US" sz="2000" dirty="0"/>
              <a:t>List of Bid Items</a:t>
            </a:r>
          </a:p>
          <a:p>
            <a:pPr lvl="3" fontAlgn="auto">
              <a:spcAft>
                <a:spcPts val="0"/>
              </a:spcAft>
              <a:buFont typeface="Wingdings" panose="05000000000000000000" pitchFamily="2" charset="2"/>
              <a:buChar char="Ø"/>
            </a:pPr>
            <a:r>
              <a:rPr lang="en-US" sz="1400" dirty="0"/>
              <a:t>Double check all mathematical calculations and verify all extensions for each of the line items </a:t>
            </a:r>
          </a:p>
          <a:p>
            <a:pPr lvl="2" fontAlgn="auto">
              <a:spcAft>
                <a:spcPts val="0"/>
              </a:spcAft>
            </a:pPr>
            <a:r>
              <a:rPr lang="en-US" sz="2000" dirty="0"/>
              <a:t>Signed Bid Proposal Signature Page</a:t>
            </a:r>
          </a:p>
          <a:p>
            <a:pPr lvl="3" fontAlgn="auto">
              <a:spcAft>
                <a:spcPts val="0"/>
              </a:spcAft>
              <a:buFont typeface="Wingdings" panose="05000000000000000000" pitchFamily="2" charset="2"/>
              <a:buChar char="Ø"/>
            </a:pPr>
            <a:r>
              <a:rPr lang="en-US" sz="1400" dirty="0"/>
              <a:t>Acknowledgement of ALL addendums and Executive Order</a:t>
            </a:r>
          </a:p>
          <a:p>
            <a:pPr lvl="2" fontAlgn="auto">
              <a:spcAft>
                <a:spcPts val="0"/>
              </a:spcAft>
            </a:pPr>
            <a:r>
              <a:rPr lang="en-US" sz="2000" dirty="0"/>
              <a:t>Bid Packet Checklist (all boxes checked)</a:t>
            </a:r>
          </a:p>
          <a:p>
            <a:pPr lvl="2" fontAlgn="auto">
              <a:spcAft>
                <a:spcPts val="0"/>
              </a:spcAft>
            </a:pPr>
            <a:r>
              <a:rPr lang="en-US" sz="2000" dirty="0"/>
              <a:t>Signed Proposal Certification</a:t>
            </a:r>
          </a:p>
          <a:p>
            <a:pPr lvl="2" fontAlgn="auto">
              <a:spcAft>
                <a:spcPts val="0"/>
              </a:spcAft>
            </a:pPr>
            <a:r>
              <a:rPr lang="en-US" sz="2000" dirty="0"/>
              <a:t>Bid Bond</a:t>
            </a:r>
          </a:p>
          <a:p>
            <a:pPr lvl="2" fontAlgn="auto">
              <a:spcAft>
                <a:spcPts val="0"/>
              </a:spcAft>
            </a:pPr>
            <a:r>
              <a:rPr lang="en-US" sz="2000" dirty="0"/>
              <a:t>Good Faith Effort Plan</a:t>
            </a:r>
          </a:p>
          <a:p>
            <a:pPr lvl="2" fontAlgn="auto">
              <a:spcAft>
                <a:spcPts val="0"/>
              </a:spcAft>
            </a:pPr>
            <a:r>
              <a:rPr lang="en-US" sz="2000" dirty="0"/>
              <a:t>Waiver of retainage from Surety Company (at Bidder’s option)</a:t>
            </a:r>
          </a:p>
          <a:p>
            <a:pPr marL="0" indent="0" algn="just" fontAlgn="auto">
              <a:spcBef>
                <a:spcPts val="400"/>
              </a:spcBef>
              <a:spcAft>
                <a:spcPts val="0"/>
              </a:spcAft>
              <a:buFont typeface="Arial" pitchFamily="34" charset="0"/>
              <a:buNone/>
            </a:pPr>
            <a:endParaRPr lang="en-US" sz="2800" dirty="0"/>
          </a:p>
        </p:txBody>
      </p:sp>
    </p:spTree>
    <p:extLst>
      <p:ext uri="{BB962C8B-B14F-4D97-AF65-F5344CB8AC3E}">
        <p14:creationId xmlns:p14="http://schemas.microsoft.com/office/powerpoint/2010/main" val="5193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7212" y="219456"/>
            <a:ext cx="11389896" cy="658368"/>
          </a:xfrm>
        </p:spPr>
        <p:txBody>
          <a:bodyPr/>
          <a:lstStyle/>
          <a:p>
            <a:r>
              <a:rPr lang="en-US" dirty="0">
                <a:solidFill>
                  <a:srgbClr val="217491"/>
                </a:solidFill>
              </a:rPr>
              <a:t>Bid Packet Preparation (Cont.)</a:t>
            </a:r>
          </a:p>
        </p:txBody>
      </p:sp>
      <p:sp>
        <p:nvSpPr>
          <p:cNvPr id="5" name="Content Placeholder 4"/>
          <p:cNvSpPr>
            <a:spLocks noGrp="1"/>
          </p:cNvSpPr>
          <p:nvPr>
            <p:ph idx="1"/>
          </p:nvPr>
        </p:nvSpPr>
        <p:spPr>
          <a:xfrm>
            <a:off x="157212" y="784095"/>
            <a:ext cx="11877576" cy="5311906"/>
          </a:xfrm>
        </p:spPr>
        <p:txBody>
          <a:bodyPr/>
          <a:lstStyle/>
          <a:p>
            <a:pPr lvl="1" algn="just"/>
            <a:r>
              <a:rPr lang="en-US" sz="2100" i="0" u="none" strike="noStrike" baseline="0" dirty="0"/>
              <a:t>Items to be submitted upon request by SAWS from the Apparent Low Bidder within one (1) day of the bid opening, which include:</a:t>
            </a:r>
          </a:p>
          <a:p>
            <a:pPr marL="1030288" lvl="1" indent="-231775" algn="just">
              <a:buFont typeface="Arial" panose="020B0604020202020204" pitchFamily="34" charset="0"/>
              <a:buChar char="•"/>
            </a:pPr>
            <a:r>
              <a:rPr lang="en-US" sz="2000" dirty="0"/>
              <a:t>Conflict of Interest Questionnaire – Form CIQ</a:t>
            </a:r>
          </a:p>
          <a:p>
            <a:pPr marL="1030288" lvl="1" indent="-231775" algn="just">
              <a:buFont typeface="Arial" panose="020B0604020202020204" pitchFamily="34" charset="0"/>
              <a:buChar char="•"/>
            </a:pPr>
            <a:r>
              <a:rPr lang="en-US" sz="2000" dirty="0"/>
              <a:t>Proof of Insurability (Letter from Insurer or Sample Certificate of Insurance)</a:t>
            </a:r>
          </a:p>
          <a:p>
            <a:pPr marL="1030288" lvl="1" indent="-231775" algn="just">
              <a:buFont typeface="Arial" panose="020B0604020202020204" pitchFamily="34" charset="0"/>
              <a:buChar char="•"/>
            </a:pPr>
            <a:r>
              <a:rPr lang="en-US" sz="2000" dirty="0"/>
              <a:t>Company Information Packet</a:t>
            </a:r>
          </a:p>
          <a:p>
            <a:pPr marL="1030288" lvl="1" indent="-231775" algn="just">
              <a:buFont typeface="Arial" panose="020B0604020202020204" pitchFamily="34" charset="0"/>
              <a:buChar char="•"/>
            </a:pPr>
            <a:r>
              <a:rPr lang="en-US" sz="2000" dirty="0"/>
              <a:t>Statement Regarding Ability to Complete the Project</a:t>
            </a:r>
          </a:p>
          <a:p>
            <a:pPr marL="1030288" lvl="1" indent="-231775" algn="just">
              <a:buFont typeface="Arial" panose="020B0604020202020204" pitchFamily="34" charset="0"/>
              <a:buChar char="•"/>
            </a:pPr>
            <a:r>
              <a:rPr lang="en-US" sz="2000" dirty="0"/>
              <a:t>W-9</a:t>
            </a:r>
          </a:p>
          <a:p>
            <a:pPr marL="1030288" lvl="1" indent="-231775" algn="just">
              <a:buFont typeface="Arial" panose="020B0604020202020204" pitchFamily="34" charset="0"/>
              <a:buChar char="•"/>
            </a:pPr>
            <a:r>
              <a:rPr lang="en-US" sz="2000" dirty="0"/>
              <a:t>Statement of Bidder’s Experience</a:t>
            </a:r>
          </a:p>
          <a:p>
            <a:pPr marL="1030288" lvl="1" indent="-231775" algn="just">
              <a:buFont typeface="Arial" panose="020B0604020202020204" pitchFamily="34" charset="0"/>
              <a:buChar char="•"/>
            </a:pPr>
            <a:r>
              <a:rPr lang="en-US" sz="1400" b="1" i="0" u="none" strike="noStrike" baseline="0" dirty="0">
                <a:latin typeface="TimesNewRoman,Bold"/>
              </a:rPr>
              <a:t>*</a:t>
            </a:r>
            <a:r>
              <a:rPr lang="en-US" sz="2000" dirty="0"/>
              <a:t>And, if bid was submitted electronically without a Bid Bond:</a:t>
            </a:r>
          </a:p>
          <a:p>
            <a:pPr marL="1484313" lvl="2" algn="just">
              <a:buFont typeface="Wingdings" panose="05000000000000000000" pitchFamily="2" charset="2"/>
              <a:buChar char="Ø"/>
            </a:pPr>
            <a:r>
              <a:rPr lang="en-US" sz="1000" b="0" i="0" u="none" strike="noStrike" baseline="0" dirty="0">
                <a:latin typeface="TimesNewRoman"/>
              </a:rPr>
              <a:t>Cashier’s Check or Certified Check</a:t>
            </a:r>
            <a:endParaRPr lang="en-US" sz="1000" dirty="0"/>
          </a:p>
          <a:p>
            <a:pPr lvl="1" algn="just"/>
            <a:r>
              <a:rPr lang="en-US" sz="2100" dirty="0"/>
              <a:t>Failure to complete the forms properly may result in the bid being found non-responsive 	</a:t>
            </a:r>
          </a:p>
          <a:p>
            <a:pPr lvl="1" algn="just"/>
            <a:endParaRPr lang="en-US" sz="2100" dirty="0"/>
          </a:p>
          <a:p>
            <a:pPr marL="457200" lvl="1" indent="0" algn="just">
              <a:buNone/>
            </a:pPr>
            <a:endParaRPr lang="en-US" sz="2300" dirty="0"/>
          </a:p>
          <a:p>
            <a:pPr marL="457200" lvl="1" indent="0" algn="just">
              <a:buNone/>
            </a:pPr>
            <a:endParaRPr lang="en-US" sz="2300" i="0" u="none" strike="noStrike" baseline="0" dirty="0"/>
          </a:p>
          <a:p>
            <a:pPr marL="0" indent="0" algn="just">
              <a:buNone/>
            </a:pPr>
            <a:endParaRPr lang="en-US" sz="2000" dirty="0">
              <a:highlight>
                <a:srgbClr val="FFFF00"/>
              </a:highlight>
            </a:endParaRPr>
          </a:p>
          <a:p>
            <a:pPr algn="just"/>
            <a:endParaRPr lang="en-US" sz="2800" dirty="0"/>
          </a:p>
        </p:txBody>
      </p:sp>
    </p:spTree>
    <p:extLst>
      <p:ext uri="{BB962C8B-B14F-4D97-AF65-F5344CB8AC3E}">
        <p14:creationId xmlns:p14="http://schemas.microsoft.com/office/powerpoint/2010/main" val="187517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267" y="465697"/>
            <a:ext cx="11389896" cy="675204"/>
          </a:xfrm>
        </p:spPr>
        <p:txBody>
          <a:bodyPr/>
          <a:lstStyle/>
          <a:p>
            <a:r>
              <a:rPr lang="en-US" dirty="0">
                <a:solidFill>
                  <a:srgbClr val="217491"/>
                </a:solidFill>
              </a:rPr>
              <a:t>IFB Schedule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2189241"/>
              </p:ext>
            </p:extLst>
          </p:nvPr>
        </p:nvGraphicFramePr>
        <p:xfrm>
          <a:off x="0" y="1109609"/>
          <a:ext cx="11999495" cy="4833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40FB3703-825E-4B6E-B0FD-A6B4F8BED538}"/>
              </a:ext>
            </a:extLst>
          </p:cNvPr>
          <p:cNvSpPr txBox="1"/>
          <p:nvPr/>
        </p:nvSpPr>
        <p:spPr>
          <a:xfrm>
            <a:off x="566479" y="2023238"/>
            <a:ext cx="2585341" cy="11327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ts val="0"/>
              </a:spcAft>
              <a:buNone/>
            </a:pPr>
            <a:r>
              <a:rPr lang="en-US" sz="2000" b="1" kern="1200" dirty="0">
                <a:solidFill>
                  <a:schemeClr val="tx1">
                    <a:lumMod val="65000"/>
                    <a:lumOff val="35000"/>
                  </a:schemeClr>
                </a:solidFill>
                <a:latin typeface="Gill Sans MT" panose="020B0502020104020203" pitchFamily="34" charset="0"/>
              </a:rPr>
              <a:t>Questions Due</a:t>
            </a:r>
            <a:r>
              <a:rPr lang="en-US" sz="2000" kern="1200" dirty="0">
                <a:solidFill>
                  <a:schemeClr val="tx1">
                    <a:lumMod val="65000"/>
                    <a:lumOff val="35000"/>
                  </a:schemeClr>
                </a:solidFill>
                <a:latin typeface="Gill Sans MT" panose="020B0502020104020203" pitchFamily="34" charset="0"/>
              </a:rPr>
              <a:t> </a:t>
            </a:r>
          </a:p>
          <a:p>
            <a:pPr marL="0" lvl="0" indent="0" algn="ctr" defTabSz="800100">
              <a:lnSpc>
                <a:spcPct val="100000"/>
              </a:lnSpc>
              <a:spcBef>
                <a:spcPct val="0"/>
              </a:spcBef>
              <a:spcAft>
                <a:spcPts val="0"/>
              </a:spcAft>
              <a:buNone/>
            </a:pPr>
            <a:r>
              <a:rPr lang="en-US" sz="2000" b="1" dirty="0">
                <a:solidFill>
                  <a:schemeClr val="tx1">
                    <a:lumMod val="65000"/>
                    <a:lumOff val="35000"/>
                  </a:schemeClr>
                </a:solidFill>
                <a:latin typeface="Gill Sans MT" panose="020B0502020104020203" pitchFamily="34" charset="0"/>
              </a:rPr>
              <a:t>By 4:00 PM</a:t>
            </a:r>
            <a:br>
              <a:rPr lang="en-US" sz="2000" b="1" dirty="0">
                <a:solidFill>
                  <a:schemeClr val="tx1">
                    <a:lumMod val="65000"/>
                    <a:lumOff val="35000"/>
                  </a:schemeClr>
                </a:solidFill>
                <a:latin typeface="Gill Sans MT" panose="020B0502020104020203" pitchFamily="34" charset="0"/>
              </a:rPr>
            </a:br>
            <a:r>
              <a:rPr lang="en-US" sz="2000" b="1" dirty="0">
                <a:solidFill>
                  <a:schemeClr val="tx1">
                    <a:lumMod val="65000"/>
                    <a:lumOff val="35000"/>
                  </a:schemeClr>
                </a:solidFill>
                <a:latin typeface="Gill Sans MT" panose="020B0502020104020203" pitchFamily="34" charset="0"/>
              </a:rPr>
              <a:t> </a:t>
            </a:r>
            <a:r>
              <a:rPr lang="en-US" sz="1800" dirty="0">
                <a:solidFill>
                  <a:schemeClr val="tx1">
                    <a:lumMod val="65000"/>
                    <a:lumOff val="35000"/>
                  </a:schemeClr>
                </a:solidFill>
                <a:latin typeface="Gill Sans MT" panose="020B0502020104020203" pitchFamily="34" charset="0"/>
              </a:rPr>
              <a:t>on September 27</a:t>
            </a:r>
            <a:r>
              <a:rPr lang="en-US" sz="1800" kern="1200" dirty="0">
                <a:solidFill>
                  <a:schemeClr val="tx1">
                    <a:lumMod val="65000"/>
                    <a:lumOff val="35000"/>
                  </a:schemeClr>
                </a:solidFill>
                <a:latin typeface="Gill Sans MT" panose="020B0502020104020203" pitchFamily="34" charset="0"/>
              </a:rPr>
              <a:t> , 2023</a:t>
            </a:r>
          </a:p>
        </p:txBody>
      </p:sp>
      <p:sp>
        <p:nvSpPr>
          <p:cNvPr id="10" name="TextBox 9">
            <a:extLst>
              <a:ext uri="{FF2B5EF4-FFF2-40B4-BE49-F238E27FC236}">
                <a16:creationId xmlns:a16="http://schemas.microsoft.com/office/drawing/2014/main" id="{0D87F54D-F28C-483E-BFEF-A742AADC60DF}"/>
              </a:ext>
            </a:extLst>
          </p:cNvPr>
          <p:cNvSpPr txBox="1"/>
          <p:nvPr/>
        </p:nvSpPr>
        <p:spPr>
          <a:xfrm>
            <a:off x="2825915" y="3958747"/>
            <a:ext cx="2585341" cy="11327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ts val="0"/>
              </a:spcAft>
              <a:buNone/>
            </a:pPr>
            <a:r>
              <a:rPr lang="en-US" sz="2000" b="1" kern="1200" dirty="0">
                <a:solidFill>
                  <a:schemeClr val="tx1">
                    <a:lumMod val="65000"/>
                    <a:lumOff val="35000"/>
                  </a:schemeClr>
                </a:solidFill>
                <a:latin typeface="Gill Sans MT" panose="020B0502020104020203" pitchFamily="34" charset="0"/>
              </a:rPr>
              <a:t>Answers Due</a:t>
            </a:r>
            <a:r>
              <a:rPr lang="en-US" sz="2000" kern="1200" dirty="0">
                <a:solidFill>
                  <a:schemeClr val="tx1">
                    <a:lumMod val="65000"/>
                    <a:lumOff val="35000"/>
                  </a:schemeClr>
                </a:solidFill>
                <a:latin typeface="Gill Sans MT" panose="020B0502020104020203" pitchFamily="34" charset="0"/>
              </a:rPr>
              <a:t> </a:t>
            </a:r>
          </a:p>
          <a:p>
            <a:pPr marL="0" lvl="0" indent="0" algn="ctr" defTabSz="800100">
              <a:lnSpc>
                <a:spcPct val="100000"/>
              </a:lnSpc>
              <a:spcBef>
                <a:spcPct val="0"/>
              </a:spcBef>
              <a:spcAft>
                <a:spcPts val="0"/>
              </a:spcAft>
              <a:buNone/>
            </a:pPr>
            <a:r>
              <a:rPr lang="en-US" sz="2000" b="1" dirty="0">
                <a:solidFill>
                  <a:schemeClr val="tx1">
                    <a:lumMod val="65000"/>
                    <a:lumOff val="35000"/>
                  </a:schemeClr>
                </a:solidFill>
                <a:latin typeface="Gill Sans MT" panose="020B0502020104020203" pitchFamily="34" charset="0"/>
              </a:rPr>
              <a:t>By 4:00 PM</a:t>
            </a:r>
            <a:br>
              <a:rPr lang="en-US" sz="2000" b="1" dirty="0">
                <a:solidFill>
                  <a:schemeClr val="tx1">
                    <a:lumMod val="65000"/>
                    <a:lumOff val="35000"/>
                  </a:schemeClr>
                </a:solidFill>
                <a:latin typeface="Gill Sans MT" panose="020B0502020104020203" pitchFamily="34" charset="0"/>
              </a:rPr>
            </a:br>
            <a:r>
              <a:rPr lang="en-US" sz="2000" b="1" dirty="0">
                <a:solidFill>
                  <a:schemeClr val="tx1">
                    <a:lumMod val="65000"/>
                    <a:lumOff val="35000"/>
                  </a:schemeClr>
                </a:solidFill>
                <a:latin typeface="Gill Sans MT" panose="020B0502020104020203" pitchFamily="34" charset="0"/>
              </a:rPr>
              <a:t> </a:t>
            </a:r>
            <a:r>
              <a:rPr lang="en-US" sz="1800" dirty="0">
                <a:solidFill>
                  <a:schemeClr val="tx1">
                    <a:lumMod val="65000"/>
                    <a:lumOff val="35000"/>
                  </a:schemeClr>
                </a:solidFill>
                <a:latin typeface="Gill Sans MT" panose="020B0502020104020203" pitchFamily="34" charset="0"/>
              </a:rPr>
              <a:t>on</a:t>
            </a:r>
            <a:r>
              <a:rPr lang="en-US" sz="1800" kern="1200" dirty="0">
                <a:solidFill>
                  <a:schemeClr val="tx1">
                    <a:lumMod val="65000"/>
                    <a:lumOff val="35000"/>
                  </a:schemeClr>
                </a:solidFill>
                <a:latin typeface="Gill Sans MT" panose="020B0502020104020203" pitchFamily="34" charset="0"/>
              </a:rPr>
              <a:t> September 28, 2023</a:t>
            </a:r>
          </a:p>
        </p:txBody>
      </p:sp>
      <p:sp>
        <p:nvSpPr>
          <p:cNvPr id="12" name="TextBox 11">
            <a:extLst>
              <a:ext uri="{FF2B5EF4-FFF2-40B4-BE49-F238E27FC236}">
                <a16:creationId xmlns:a16="http://schemas.microsoft.com/office/drawing/2014/main" id="{68C71F0B-32B6-4518-81B2-39FD381E5AC9}"/>
              </a:ext>
            </a:extLst>
          </p:cNvPr>
          <p:cNvSpPr txBox="1"/>
          <p:nvPr/>
        </p:nvSpPr>
        <p:spPr>
          <a:xfrm>
            <a:off x="5082853" y="1973894"/>
            <a:ext cx="2585341" cy="11327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ts val="0"/>
              </a:spcAft>
              <a:buNone/>
            </a:pPr>
            <a:r>
              <a:rPr lang="en-US" sz="2000" b="1" kern="1200" dirty="0">
                <a:solidFill>
                  <a:schemeClr val="tx1">
                    <a:lumMod val="65000"/>
                    <a:lumOff val="35000"/>
                  </a:schemeClr>
                </a:solidFill>
                <a:latin typeface="Gill Sans MT" panose="020B0502020104020203" pitchFamily="34" charset="0"/>
              </a:rPr>
              <a:t>FTP request Due</a:t>
            </a:r>
            <a:r>
              <a:rPr lang="en-US" sz="2000" kern="1200" dirty="0">
                <a:solidFill>
                  <a:schemeClr val="tx1">
                    <a:lumMod val="65000"/>
                    <a:lumOff val="35000"/>
                  </a:schemeClr>
                </a:solidFill>
                <a:latin typeface="Gill Sans MT" panose="020B0502020104020203" pitchFamily="34" charset="0"/>
              </a:rPr>
              <a:t> </a:t>
            </a:r>
          </a:p>
          <a:p>
            <a:pPr marL="0" lvl="0" indent="0" algn="ctr" defTabSz="800100">
              <a:lnSpc>
                <a:spcPct val="100000"/>
              </a:lnSpc>
              <a:spcBef>
                <a:spcPct val="0"/>
              </a:spcBef>
              <a:spcAft>
                <a:spcPts val="0"/>
              </a:spcAft>
              <a:buNone/>
            </a:pPr>
            <a:r>
              <a:rPr lang="en-US" sz="2000" b="1" dirty="0">
                <a:solidFill>
                  <a:schemeClr val="tx1">
                    <a:lumMod val="65000"/>
                    <a:lumOff val="35000"/>
                  </a:schemeClr>
                </a:solidFill>
                <a:latin typeface="Gill Sans MT" panose="020B0502020104020203" pitchFamily="34" charset="0"/>
              </a:rPr>
              <a:t>By 1:00 PM</a:t>
            </a:r>
            <a:br>
              <a:rPr lang="en-US" sz="2000" b="1" dirty="0">
                <a:solidFill>
                  <a:schemeClr val="tx1">
                    <a:lumMod val="65000"/>
                    <a:lumOff val="35000"/>
                  </a:schemeClr>
                </a:solidFill>
                <a:latin typeface="Gill Sans MT" panose="020B0502020104020203" pitchFamily="34" charset="0"/>
              </a:rPr>
            </a:br>
            <a:r>
              <a:rPr lang="en-US" sz="2000" b="1" dirty="0">
                <a:solidFill>
                  <a:schemeClr val="tx1">
                    <a:lumMod val="65000"/>
                    <a:lumOff val="35000"/>
                  </a:schemeClr>
                </a:solidFill>
                <a:latin typeface="Gill Sans MT" panose="020B0502020104020203" pitchFamily="34" charset="0"/>
              </a:rPr>
              <a:t> </a:t>
            </a:r>
            <a:r>
              <a:rPr lang="en-US" sz="1800" dirty="0">
                <a:solidFill>
                  <a:schemeClr val="tx1">
                    <a:lumMod val="65000"/>
                    <a:lumOff val="35000"/>
                  </a:schemeClr>
                </a:solidFill>
                <a:latin typeface="Gill Sans MT" panose="020B0502020104020203" pitchFamily="34" charset="0"/>
              </a:rPr>
              <a:t>on</a:t>
            </a:r>
            <a:r>
              <a:rPr lang="en-US" sz="1800" kern="1200" dirty="0">
                <a:solidFill>
                  <a:schemeClr val="tx1">
                    <a:lumMod val="65000"/>
                    <a:lumOff val="35000"/>
                  </a:schemeClr>
                </a:solidFill>
                <a:latin typeface="Gill Sans MT" panose="020B0502020104020203" pitchFamily="34" charset="0"/>
              </a:rPr>
              <a:t> September</a:t>
            </a:r>
            <a:r>
              <a:rPr lang="en-US" sz="1800" dirty="0">
                <a:solidFill>
                  <a:schemeClr val="tx1">
                    <a:lumMod val="65000"/>
                    <a:lumOff val="35000"/>
                  </a:schemeClr>
                </a:solidFill>
                <a:latin typeface="Gill Sans MT" panose="020B0502020104020203" pitchFamily="34" charset="0"/>
              </a:rPr>
              <a:t> 29</a:t>
            </a:r>
            <a:r>
              <a:rPr lang="en-US" sz="1800" kern="1200" dirty="0">
                <a:solidFill>
                  <a:schemeClr val="tx1">
                    <a:lumMod val="65000"/>
                    <a:lumOff val="35000"/>
                  </a:schemeClr>
                </a:solidFill>
                <a:latin typeface="Gill Sans MT" panose="020B0502020104020203" pitchFamily="34" charset="0"/>
              </a:rPr>
              <a:t>, 2023</a:t>
            </a:r>
          </a:p>
        </p:txBody>
      </p:sp>
      <p:sp>
        <p:nvSpPr>
          <p:cNvPr id="13" name="TextBox 12">
            <a:extLst>
              <a:ext uri="{FF2B5EF4-FFF2-40B4-BE49-F238E27FC236}">
                <a16:creationId xmlns:a16="http://schemas.microsoft.com/office/drawing/2014/main" id="{0B13CC7C-5CBD-4430-94C8-AC97C3ABF5E0}"/>
              </a:ext>
            </a:extLst>
          </p:cNvPr>
          <p:cNvSpPr txBox="1"/>
          <p:nvPr/>
        </p:nvSpPr>
        <p:spPr>
          <a:xfrm>
            <a:off x="7311415" y="4011257"/>
            <a:ext cx="2438400" cy="113274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ts val="0"/>
              </a:spcAft>
              <a:buNone/>
            </a:pPr>
            <a:r>
              <a:rPr lang="en-US" sz="2000" b="1" kern="1200" dirty="0">
                <a:solidFill>
                  <a:schemeClr val="tx1">
                    <a:lumMod val="65000"/>
                    <a:lumOff val="35000"/>
                  </a:schemeClr>
                </a:solidFill>
                <a:latin typeface="Gill Sans MT" panose="020B0502020104020203" pitchFamily="34" charset="0"/>
              </a:rPr>
              <a:t>Bids Due</a:t>
            </a:r>
            <a:r>
              <a:rPr lang="en-US" sz="2000" kern="1200" dirty="0">
                <a:solidFill>
                  <a:schemeClr val="tx1">
                    <a:lumMod val="65000"/>
                    <a:lumOff val="35000"/>
                  </a:schemeClr>
                </a:solidFill>
                <a:latin typeface="Gill Sans MT" panose="020B0502020104020203" pitchFamily="34" charset="0"/>
              </a:rPr>
              <a:t> </a:t>
            </a:r>
          </a:p>
          <a:p>
            <a:pPr marL="0" lvl="0" indent="0" algn="ctr" defTabSz="800100">
              <a:lnSpc>
                <a:spcPct val="100000"/>
              </a:lnSpc>
              <a:spcBef>
                <a:spcPct val="0"/>
              </a:spcBef>
              <a:spcAft>
                <a:spcPts val="0"/>
              </a:spcAft>
              <a:buNone/>
            </a:pPr>
            <a:r>
              <a:rPr lang="en-US" sz="2000" b="1" dirty="0">
                <a:solidFill>
                  <a:schemeClr val="tx1">
                    <a:lumMod val="65000"/>
                    <a:lumOff val="35000"/>
                  </a:schemeClr>
                </a:solidFill>
                <a:latin typeface="Gill Sans MT" panose="020B0502020104020203" pitchFamily="34" charset="0"/>
              </a:rPr>
              <a:t>By 1:00 PM</a:t>
            </a:r>
            <a:br>
              <a:rPr lang="en-US" sz="2000" b="1" dirty="0">
                <a:solidFill>
                  <a:schemeClr val="tx1">
                    <a:lumMod val="65000"/>
                    <a:lumOff val="35000"/>
                  </a:schemeClr>
                </a:solidFill>
                <a:latin typeface="Gill Sans MT" panose="020B0502020104020203" pitchFamily="34" charset="0"/>
              </a:rPr>
            </a:br>
            <a:r>
              <a:rPr lang="en-US" sz="2000" b="1" dirty="0">
                <a:solidFill>
                  <a:schemeClr val="tx1">
                    <a:lumMod val="65000"/>
                    <a:lumOff val="35000"/>
                  </a:schemeClr>
                </a:solidFill>
                <a:latin typeface="Gill Sans MT" panose="020B0502020104020203" pitchFamily="34" charset="0"/>
              </a:rPr>
              <a:t> </a:t>
            </a:r>
            <a:r>
              <a:rPr lang="en-US" sz="1800" dirty="0">
                <a:solidFill>
                  <a:schemeClr val="tx1">
                    <a:lumMod val="65000"/>
                    <a:lumOff val="35000"/>
                  </a:schemeClr>
                </a:solidFill>
                <a:latin typeface="Gill Sans MT" panose="020B0502020104020203" pitchFamily="34" charset="0"/>
              </a:rPr>
              <a:t>on October 2</a:t>
            </a:r>
            <a:r>
              <a:rPr lang="en-US" sz="1800" kern="1200" dirty="0">
                <a:solidFill>
                  <a:schemeClr val="tx1">
                    <a:lumMod val="65000"/>
                    <a:lumOff val="35000"/>
                  </a:schemeClr>
                </a:solidFill>
                <a:latin typeface="Gill Sans MT" panose="020B0502020104020203" pitchFamily="34" charset="0"/>
              </a:rPr>
              <a:t>, 2023</a:t>
            </a:r>
          </a:p>
        </p:txBody>
      </p:sp>
    </p:spTree>
    <p:extLst>
      <p:ext uri="{BB962C8B-B14F-4D97-AF65-F5344CB8AC3E}">
        <p14:creationId xmlns:p14="http://schemas.microsoft.com/office/powerpoint/2010/main" val="89219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2" y="407803"/>
            <a:ext cx="11389896" cy="675204"/>
          </a:xfrm>
        </p:spPr>
        <p:txBody>
          <a:bodyPr/>
          <a:lstStyle/>
          <a:p>
            <a:r>
              <a:rPr lang="en-US" dirty="0">
                <a:solidFill>
                  <a:srgbClr val="217491"/>
                </a:solidFill>
              </a:rPr>
              <a:t>Bid Opening Procedures</a:t>
            </a:r>
          </a:p>
        </p:txBody>
      </p:sp>
      <p:sp>
        <p:nvSpPr>
          <p:cNvPr id="3" name="Content Placeholder 2"/>
          <p:cNvSpPr>
            <a:spLocks noGrp="1"/>
          </p:cNvSpPr>
          <p:nvPr>
            <p:ph idx="1"/>
          </p:nvPr>
        </p:nvSpPr>
        <p:spPr>
          <a:xfrm>
            <a:off x="401052" y="1120945"/>
            <a:ext cx="11389896" cy="4969137"/>
          </a:xfrm>
        </p:spPr>
        <p:txBody>
          <a:bodyPr/>
          <a:lstStyle/>
          <a:p>
            <a:pPr algn="just"/>
            <a:r>
              <a:rPr lang="en-US" sz="2700" dirty="0"/>
              <a:t>SAWS has implemented the following procedures for the submission of bids. </a:t>
            </a:r>
          </a:p>
          <a:p>
            <a:pPr lvl="1" algn="just"/>
            <a:r>
              <a:rPr lang="en-US" sz="2600" dirty="0"/>
              <a:t>Bids will be received either Electronically or through Sealed bids. </a:t>
            </a:r>
          </a:p>
          <a:p>
            <a:pPr algn="just"/>
            <a:r>
              <a:rPr lang="en-US" sz="2700" b="1" dirty="0"/>
              <a:t>Electronic</a:t>
            </a:r>
            <a:r>
              <a:rPr lang="en-US" sz="2700" dirty="0"/>
              <a:t> bids will be received via the secure SAWS FTP site. </a:t>
            </a:r>
          </a:p>
          <a:p>
            <a:pPr algn="just"/>
            <a:r>
              <a:rPr lang="en-US" sz="2700" b="1" dirty="0"/>
              <a:t>Sealed</a:t>
            </a:r>
            <a:r>
              <a:rPr lang="en-US" sz="2700" dirty="0"/>
              <a:t> bids will be received by Contract Administration, 2800 U.S. Hwy 281 North, Tower II, Customer Center Building, </a:t>
            </a:r>
            <a:r>
              <a:rPr lang="en-US" sz="2700" u="sng" dirty="0"/>
              <a:t>via a black drop box located on the left wall when walking through the first set of double glass doors </a:t>
            </a:r>
            <a:r>
              <a:rPr lang="en-US" sz="2700" dirty="0"/>
              <a:t>of the main Tower II entry on the north side of the building.</a:t>
            </a:r>
          </a:p>
          <a:p>
            <a:pPr algn="just"/>
            <a:r>
              <a:rPr lang="en-US" sz="2700" dirty="0"/>
              <a:t>If bids will be delivered in person, Bidders should allow sufficient travel time.</a:t>
            </a:r>
          </a:p>
          <a:p>
            <a:pPr algn="just"/>
            <a:r>
              <a:rPr lang="en-US" sz="2700" dirty="0"/>
              <a:t>Late bids will not be accepted and will be returned and not opened.</a:t>
            </a:r>
          </a:p>
          <a:p>
            <a:pPr algn="just"/>
            <a:endParaRPr lang="en-US" sz="2800" dirty="0"/>
          </a:p>
        </p:txBody>
      </p:sp>
    </p:spTree>
    <p:extLst>
      <p:ext uri="{BB962C8B-B14F-4D97-AF65-F5344CB8AC3E}">
        <p14:creationId xmlns:p14="http://schemas.microsoft.com/office/powerpoint/2010/main" val="275790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0667" y="736870"/>
            <a:ext cx="11389896" cy="675389"/>
          </a:xfrm>
        </p:spPr>
        <p:txBody>
          <a:bodyPr/>
          <a:lstStyle/>
          <a:p>
            <a:r>
              <a:rPr lang="en-US" dirty="0">
                <a:solidFill>
                  <a:srgbClr val="217491"/>
                </a:solidFill>
              </a:rPr>
              <a:t>Oral Statements</a:t>
            </a:r>
          </a:p>
        </p:txBody>
      </p:sp>
      <p:sp>
        <p:nvSpPr>
          <p:cNvPr id="7" name="Content Placeholder 4">
            <a:extLst>
              <a:ext uri="{FF2B5EF4-FFF2-40B4-BE49-F238E27FC236}">
                <a16:creationId xmlns:a16="http://schemas.microsoft.com/office/drawing/2014/main" id="{7383D1A3-F7BD-4F1D-828B-F3E2C6B98701}"/>
              </a:ext>
            </a:extLst>
          </p:cNvPr>
          <p:cNvSpPr>
            <a:spLocks noGrp="1"/>
          </p:cNvSpPr>
          <p:nvPr>
            <p:ph idx="1"/>
          </p:nvPr>
        </p:nvSpPr>
        <p:spPr>
          <a:xfrm>
            <a:off x="340667" y="1412259"/>
            <a:ext cx="11510666" cy="5011295"/>
          </a:xfrm>
        </p:spPr>
        <p:txBody>
          <a:bodyPr/>
          <a:lstStyle/>
          <a:p>
            <a:pPr marL="0" indent="0" algn="just">
              <a:buNone/>
            </a:pPr>
            <a:r>
              <a:rPr lang="en-US" sz="3600" dirty="0"/>
              <a:t>Oral statements or discussions during this Non-Mandatory Pre-bid meeting today will not be binding, nor will it change or affect the terms or conditions within the Plans and Specifications of this Project. Changes, if any, will be addressed in writing only via an Addendum.</a:t>
            </a:r>
          </a:p>
          <a:p>
            <a:endParaRPr lang="en-US" dirty="0"/>
          </a:p>
        </p:txBody>
      </p:sp>
    </p:spTree>
    <p:extLst>
      <p:ext uri="{BB962C8B-B14F-4D97-AF65-F5344CB8AC3E}">
        <p14:creationId xmlns:p14="http://schemas.microsoft.com/office/powerpoint/2010/main" val="3077474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1" y="417808"/>
            <a:ext cx="11389896" cy="675389"/>
          </a:xfrm>
        </p:spPr>
        <p:txBody>
          <a:bodyPr/>
          <a:lstStyle/>
          <a:p>
            <a:r>
              <a:rPr lang="en-US" dirty="0">
                <a:solidFill>
                  <a:srgbClr val="217491"/>
                </a:solidFill>
              </a:rPr>
              <a:t>Reminders</a:t>
            </a:r>
          </a:p>
        </p:txBody>
      </p:sp>
      <p:sp>
        <p:nvSpPr>
          <p:cNvPr id="3" name="Content Placeholder 2"/>
          <p:cNvSpPr>
            <a:spLocks noGrp="1"/>
          </p:cNvSpPr>
          <p:nvPr>
            <p:ph idx="1"/>
          </p:nvPr>
        </p:nvSpPr>
        <p:spPr>
          <a:xfrm>
            <a:off x="401050" y="1093197"/>
            <a:ext cx="11143249" cy="4788259"/>
          </a:xfrm>
        </p:spPr>
        <p:txBody>
          <a:bodyPr>
            <a:normAutofit/>
          </a:bodyPr>
          <a:lstStyle/>
          <a:p>
            <a:pPr lvl="0" algn="just"/>
            <a:r>
              <a:rPr lang="en-US" sz="2800" dirty="0"/>
              <a:t>All questions should be sent in writing via email by the deadline to </a:t>
            </a:r>
            <a:r>
              <a:rPr lang="en-US" sz="2800" dirty="0">
                <a:hlinkClick r:id="rId2"/>
              </a:rPr>
              <a:t>Theadora.Gonzalez@saws.org</a:t>
            </a:r>
            <a:r>
              <a:rPr lang="en-US" sz="2800" b="1" dirty="0"/>
              <a:t> </a:t>
            </a:r>
          </a:p>
          <a:p>
            <a:pPr lvl="0" algn="just"/>
            <a:r>
              <a:rPr lang="en-US" sz="2800" dirty="0"/>
              <a:t>Please identify the project by </a:t>
            </a:r>
            <a:r>
              <a:rPr lang="en-US" sz="2800" b="1" u="sng" dirty="0"/>
              <a:t>2024 Annual Sanitary Sewer Point Repair, MH Adjustment, Laterals Construction, Package I Solicitation No. CO-00690-TG</a:t>
            </a:r>
          </a:p>
          <a:p>
            <a:pPr algn="just">
              <a:spcBef>
                <a:spcPts val="0"/>
              </a:spcBef>
            </a:pPr>
            <a:r>
              <a:rPr lang="en-US" sz="2800" dirty="0"/>
              <a:t>Please be advised that Bidders are prohibited from communicating with any other SAWS staff, the Consultant, or City of San Antonio officials regarding this IFB up until the contract is awarded as outlined in the Instructions to Bidders.</a:t>
            </a:r>
          </a:p>
          <a:p>
            <a:pPr algn="just">
              <a:spcBef>
                <a:spcPts val="0"/>
              </a:spcBef>
            </a:pPr>
            <a:endParaRPr lang="en-US" sz="2800" dirty="0"/>
          </a:p>
          <a:p>
            <a:pPr lvl="0">
              <a:lnSpc>
                <a:spcPct val="150000"/>
              </a:lnSpc>
              <a:spcBef>
                <a:spcPts val="0"/>
              </a:spcBef>
            </a:pPr>
            <a:endParaRPr lang="en-US" dirty="0"/>
          </a:p>
        </p:txBody>
      </p:sp>
    </p:spTree>
    <p:extLst>
      <p:ext uri="{BB962C8B-B14F-4D97-AF65-F5344CB8AC3E}">
        <p14:creationId xmlns:p14="http://schemas.microsoft.com/office/powerpoint/2010/main" val="3905564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Overview</a:t>
            </a:r>
          </a:p>
        </p:txBody>
      </p:sp>
      <p:sp>
        <p:nvSpPr>
          <p:cNvPr id="3" name="Content Placeholder 2">
            <a:extLst>
              <a:ext uri="{FF2B5EF4-FFF2-40B4-BE49-F238E27FC236}">
                <a16:creationId xmlns:a16="http://schemas.microsoft.com/office/drawing/2014/main" id="{7386C0CA-54D1-444F-B03E-898E9C67992B}"/>
              </a:ext>
            </a:extLst>
          </p:cNvPr>
          <p:cNvSpPr>
            <a:spLocks noGrp="1"/>
          </p:cNvSpPr>
          <p:nvPr>
            <p:ph idx="1"/>
          </p:nvPr>
        </p:nvSpPr>
        <p:spPr/>
        <p:txBody>
          <a:bodyPr/>
          <a:lstStyle/>
          <a:p>
            <a:pPr>
              <a:spcAft>
                <a:spcPts val="1200"/>
              </a:spcAft>
            </a:pPr>
            <a:r>
              <a:rPr lang="en-US" sz="2400" dirty="0"/>
              <a:t>The San Antonio Water System is soliciting proposals for the purpose of retaining a Contractor to furnish all labor, materials, equipment, and supervision to adjust and/or rehabilitate or replace or install new wastewater collection system manholes, including but not limited to concrete, asphalt and other surface restoration, and associated work throughout the SAWS service area on an annual work order contract basis.</a:t>
            </a:r>
          </a:p>
          <a:p>
            <a:pPr>
              <a:spcAft>
                <a:spcPts val="1200"/>
              </a:spcAft>
            </a:pPr>
            <a:r>
              <a:rPr lang="en-US" sz="2400" dirty="0"/>
              <a:t>SAWS does not guarantee that the total contract dollar amount of work will be assigned to the Contractor.   The contract amount is based on estimated historical quantities for past annual contracts.</a:t>
            </a:r>
          </a:p>
          <a:p>
            <a:r>
              <a:rPr lang="en-US" sz="2400" dirty="0"/>
              <a:t>Bid Proposal consists of a total one hundred and one (101) Line Items.</a:t>
            </a:r>
          </a:p>
        </p:txBody>
      </p:sp>
    </p:spTree>
    <p:extLst>
      <p:ext uri="{BB962C8B-B14F-4D97-AF65-F5344CB8AC3E}">
        <p14:creationId xmlns:p14="http://schemas.microsoft.com/office/powerpoint/2010/main" val="40617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03147B90-252E-401D-9347-BEBD637839FE}"/>
              </a:ext>
            </a:extLst>
          </p:cNvPr>
          <p:cNvSpPr>
            <a:spLocks noGrp="1"/>
          </p:cNvSpPr>
          <p:nvPr>
            <p:ph type="title"/>
          </p:nvPr>
        </p:nvSpPr>
        <p:spPr/>
        <p:txBody>
          <a:bodyPr/>
          <a:lstStyle/>
          <a:p>
            <a:r>
              <a:rPr lang="en-US" dirty="0"/>
              <a:t>Project Location Map</a:t>
            </a:r>
          </a:p>
        </p:txBody>
      </p:sp>
      <p:sp>
        <p:nvSpPr>
          <p:cNvPr id="6" name="Content Placeholder 5"/>
          <p:cNvSpPr>
            <a:spLocks noGrp="1"/>
          </p:cNvSpPr>
          <p:nvPr>
            <p:ph idx="1"/>
          </p:nvPr>
        </p:nvSpPr>
        <p:spPr/>
        <p:txBody>
          <a:bodyPr/>
          <a:lstStyle/>
          <a:p>
            <a:pPr marL="0" indent="0" algn="just">
              <a:buNone/>
            </a:pPr>
            <a:r>
              <a:rPr lang="en-US" sz="2800" dirty="0">
                <a:solidFill>
                  <a:srgbClr val="FF0000"/>
                </a:solidFill>
              </a:rPr>
              <a:t>	</a:t>
            </a:r>
          </a:p>
        </p:txBody>
      </p:sp>
      <p:pic>
        <p:nvPicPr>
          <p:cNvPr id="10" name="Content Placeholder 5">
            <a:extLst>
              <a:ext uri="{FF2B5EF4-FFF2-40B4-BE49-F238E27FC236}">
                <a16:creationId xmlns:a16="http://schemas.microsoft.com/office/drawing/2014/main" id="{E7E09B69-4ABA-463F-AE1D-75EED9954597}"/>
              </a:ext>
            </a:extLst>
          </p:cNvPr>
          <p:cNvPicPr>
            <a:picLocks noChangeAspect="1"/>
          </p:cNvPicPr>
          <p:nvPr/>
        </p:nvPicPr>
        <p:blipFill>
          <a:blip r:embed="rId3"/>
          <a:stretch>
            <a:fillRect/>
          </a:stretch>
        </p:blipFill>
        <p:spPr>
          <a:xfrm>
            <a:off x="609599" y="949842"/>
            <a:ext cx="4419601" cy="4933372"/>
          </a:xfrm>
          <a:prstGeom prst="rect">
            <a:avLst/>
          </a:prstGeom>
        </p:spPr>
      </p:pic>
      <p:sp>
        <p:nvSpPr>
          <p:cNvPr id="11" name="Content Placeholder 5">
            <a:extLst>
              <a:ext uri="{FF2B5EF4-FFF2-40B4-BE49-F238E27FC236}">
                <a16:creationId xmlns:a16="http://schemas.microsoft.com/office/drawing/2014/main" id="{E537FCD8-E815-4FA4-A44A-34F99519D559}"/>
              </a:ext>
            </a:extLst>
          </p:cNvPr>
          <p:cNvSpPr txBox="1">
            <a:spLocks/>
          </p:cNvSpPr>
          <p:nvPr/>
        </p:nvSpPr>
        <p:spPr>
          <a:xfrm>
            <a:off x="5563438" y="1105878"/>
            <a:ext cx="5263890" cy="1255485"/>
          </a:xfrm>
          <a:prstGeom prst="rect">
            <a:avLst/>
          </a:prstGeom>
        </p:spPr>
        <p:txBody>
          <a:bodyPr/>
          <a:lstStyle>
            <a:lvl1pPr marL="0" indent="0" algn="l" defTabSz="914400" rtl="0" eaLnBrk="1" latinLnBrk="0" hangingPunct="1">
              <a:spcBef>
                <a:spcPct val="20000"/>
              </a:spcBef>
              <a:buFont typeface="Arial" pitchFamily="34" charset="0"/>
              <a:buNone/>
              <a:defRPr lang="en-US" sz="2400" kern="1200" baseline="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Work will be located related to SAWS infrastructure throughout the SAWS’ Service Area.</a:t>
            </a:r>
          </a:p>
        </p:txBody>
      </p:sp>
    </p:spTree>
    <p:extLst>
      <p:ext uri="{BB962C8B-B14F-4D97-AF65-F5344CB8AC3E}">
        <p14:creationId xmlns:p14="http://schemas.microsoft.com/office/powerpoint/2010/main" val="14325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Project Overview</a:t>
            </a:r>
          </a:p>
        </p:txBody>
      </p:sp>
      <p:sp>
        <p:nvSpPr>
          <p:cNvPr id="2" name="Content Placeholder 1">
            <a:extLst>
              <a:ext uri="{FF2B5EF4-FFF2-40B4-BE49-F238E27FC236}">
                <a16:creationId xmlns:a16="http://schemas.microsoft.com/office/drawing/2014/main" id="{BEB5046C-48E3-0033-287F-D789E6D3F1DF}"/>
              </a:ext>
            </a:extLst>
          </p:cNvPr>
          <p:cNvSpPr>
            <a:spLocks noGrp="1"/>
          </p:cNvSpPr>
          <p:nvPr>
            <p:ph idx="1"/>
          </p:nvPr>
        </p:nvSpPr>
        <p:spPr/>
        <p:txBody>
          <a:bodyPr/>
          <a:lstStyle/>
          <a:p>
            <a:endParaRPr lang="en-US"/>
          </a:p>
        </p:txBody>
      </p:sp>
      <p:sp>
        <p:nvSpPr>
          <p:cNvPr id="6" name="Subtitle 6">
            <a:extLst>
              <a:ext uri="{FF2B5EF4-FFF2-40B4-BE49-F238E27FC236}">
                <a16:creationId xmlns:a16="http://schemas.microsoft.com/office/drawing/2014/main" id="{A0608C15-22C0-480F-8D36-69AF17DF638E}"/>
              </a:ext>
            </a:extLst>
          </p:cNvPr>
          <p:cNvSpPr txBox="1">
            <a:spLocks/>
          </p:cNvSpPr>
          <p:nvPr/>
        </p:nvSpPr>
        <p:spPr>
          <a:xfrm>
            <a:off x="561242" y="1015994"/>
            <a:ext cx="11385453" cy="445459"/>
          </a:xfrm>
          <a:prstGeom prst="rect">
            <a:avLst/>
          </a:prstGeom>
          <a:solidFill>
            <a:srgbClr val="FFFFFF"/>
          </a:solid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srgbClr val="4BACC6">
                    <a:lumMod val="75000"/>
                  </a:srgbClr>
                </a:solidFill>
                <a:effectLst/>
                <a:uLnTx/>
                <a:uFillTx/>
                <a:latin typeface="Gill Sans MT" panose="020B0502020104020203" pitchFamily="34" charset="0"/>
                <a:ea typeface="+mn-ea"/>
                <a:cs typeface="+mn-cs"/>
              </a:rPr>
              <a:t>Statement of Bidder’s Experience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a:extLst>
              <a:ext uri="{FF2B5EF4-FFF2-40B4-BE49-F238E27FC236}">
                <a16:creationId xmlns:a16="http://schemas.microsoft.com/office/drawing/2014/main" id="{8E9C16DC-242B-45C0-AE0D-E9D80373821D}"/>
              </a:ext>
            </a:extLst>
          </p:cNvPr>
          <p:cNvSpPr/>
          <p:nvPr/>
        </p:nvSpPr>
        <p:spPr>
          <a:xfrm>
            <a:off x="367144" y="1706012"/>
            <a:ext cx="10709565" cy="3828740"/>
          </a:xfrm>
          <a:prstGeom prst="rect">
            <a:avLst/>
          </a:prstGeom>
        </p:spPr>
        <p:txBody>
          <a:bodyPr wrap="square">
            <a:spAutoFit/>
          </a:bodyPr>
          <a:lstStyle/>
          <a:p>
            <a:pPr marL="800100" marR="0" lvl="1" indent="-342900" algn="just"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600" b="0" i="0" u="sng"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Verify point of contact is accessible and phone number is valid.</a:t>
            </a:r>
          </a:p>
          <a:p>
            <a:pPr marL="1257300" lvl="2" indent="-342900" algn="just" fontAlgn="auto">
              <a:spcAft>
                <a:spcPts val="1200"/>
              </a:spcAft>
              <a:buFont typeface="Arial" panose="020B0604020202020204" pitchFamily="34" charset="0"/>
              <a:buChar char="•"/>
            </a:pPr>
            <a:r>
              <a:rPr lang="en-US" sz="2600" dirty="0">
                <a:solidFill>
                  <a:prstClr val="black">
                    <a:lumMod val="65000"/>
                    <a:lumOff val="35000"/>
                  </a:prstClr>
                </a:solidFill>
                <a:latin typeface="Gill Sans MT" panose="020B0502020104020203" pitchFamily="34" charset="0"/>
              </a:rPr>
              <a:t>Email addresses are appreciated.</a:t>
            </a:r>
            <a:endParaRPr kumimoji="0" lang="en-US" sz="2600" b="0" i="0"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endParaRPr>
          </a:p>
          <a:p>
            <a:pPr marL="800100" marR="0" lvl="1" indent="-342900" algn="just"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3 different projects from work order type contracts</a:t>
            </a:r>
          </a:p>
          <a:p>
            <a:pPr marL="800100" marR="0" lvl="1" indent="-342900" algn="just"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Reference projects completed in the last 5 years.</a:t>
            </a:r>
          </a:p>
          <a:p>
            <a:pPr marL="800100" marR="0" lvl="1" indent="-342900" algn="just" defTabSz="914400"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Each project requires a valid reference, failure to provide an active and reachable contact could result in being considered non-responsive to the bid.  </a:t>
            </a:r>
            <a:endParaRPr kumimoji="0" lang="en-US" sz="2600" b="0" i="1"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31306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Overview</a:t>
            </a:r>
          </a:p>
        </p:txBody>
      </p:sp>
      <p:sp>
        <p:nvSpPr>
          <p:cNvPr id="6" name="Content Placeholder 5"/>
          <p:cNvSpPr>
            <a:spLocks noGrp="1"/>
          </p:cNvSpPr>
          <p:nvPr>
            <p:ph idx="1"/>
          </p:nvPr>
        </p:nvSpPr>
        <p:spPr/>
        <p:txBody>
          <a:bodyPr/>
          <a:lstStyle/>
          <a:p>
            <a:pPr marL="0" indent="0" algn="just">
              <a:buNone/>
            </a:pPr>
            <a:r>
              <a:rPr lang="en-US" sz="2800" dirty="0">
                <a:solidFill>
                  <a:srgbClr val="FF0000"/>
                </a:solidFill>
              </a:rPr>
              <a:t>	</a:t>
            </a:r>
          </a:p>
        </p:txBody>
      </p:sp>
      <p:sp>
        <p:nvSpPr>
          <p:cNvPr id="8" name="Subtitle 6">
            <a:extLst>
              <a:ext uri="{FF2B5EF4-FFF2-40B4-BE49-F238E27FC236}">
                <a16:creationId xmlns:a16="http://schemas.microsoft.com/office/drawing/2014/main" id="{C180B625-741A-48C9-8A24-213839217DC9}"/>
              </a:ext>
            </a:extLst>
          </p:cNvPr>
          <p:cNvSpPr txBox="1">
            <a:spLocks noGrp="1"/>
          </p:cNvSpPr>
          <p:nvPr>
            <p:ph type="subTitle" idx="4294967295"/>
          </p:nvPr>
        </p:nvSpPr>
        <p:spPr>
          <a:xfrm>
            <a:off x="806450" y="977900"/>
            <a:ext cx="11385550" cy="444500"/>
          </a:xfrm>
          <a:prstGeom prst="rect">
            <a:avLst/>
          </a:prstGeom>
          <a:solidFill>
            <a:schemeClr val="bg1"/>
          </a:solidFill>
        </p:spPr>
        <p:txBody>
          <a:bodyPr>
            <a:normAutofit fontScale="92500" lnSpcReduction="20000"/>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Supplemental Conditions (</a:t>
            </a:r>
            <a:r>
              <a:rPr lang="en-US" sz="2800" i="1" dirty="0"/>
              <a:t>SS-1 through SS-5</a:t>
            </a:r>
            <a:r>
              <a:rPr lang="en-US" sz="2800" dirty="0"/>
              <a:t>)</a:t>
            </a:r>
          </a:p>
          <a:p>
            <a:pPr fontAlgn="auto">
              <a:spcAft>
                <a:spcPts val="0"/>
              </a:spcAft>
            </a:pPr>
            <a:endParaRPr lang="en-US" dirty="0"/>
          </a:p>
        </p:txBody>
      </p:sp>
      <p:sp>
        <p:nvSpPr>
          <p:cNvPr id="9" name="Content Placeholder 4">
            <a:extLst>
              <a:ext uri="{FF2B5EF4-FFF2-40B4-BE49-F238E27FC236}">
                <a16:creationId xmlns:a16="http://schemas.microsoft.com/office/drawing/2014/main" id="{C5C6EDF8-D43D-4891-8BF3-22BDD95C3082}"/>
              </a:ext>
            </a:extLst>
          </p:cNvPr>
          <p:cNvSpPr txBox="1">
            <a:spLocks/>
          </p:cNvSpPr>
          <p:nvPr/>
        </p:nvSpPr>
        <p:spPr>
          <a:xfrm>
            <a:off x="713509" y="1527073"/>
            <a:ext cx="10373591" cy="451746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Article III - Record Drawings (red line drawings required to be submitted with invoicing for payment for each WO).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Article IV - Contractor required to perform minimum 40% of the contract work, based on total contract price, and defined utilizing only: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Workers employed and paid directly by the Contractor or a wholly owned subsidiary of the contractor.</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Equipment owned by the contractor or subsidiary.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Rented or leased equipment operated by the Contractor’s, or its wholly owned subsidiaries, employees.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“Value of the Work self-performed” includes all Materials incorporated where material is performed by Contractor’s own organization.</a:t>
            </a:r>
          </a:p>
        </p:txBody>
      </p:sp>
    </p:spTree>
    <p:extLst>
      <p:ext uri="{BB962C8B-B14F-4D97-AF65-F5344CB8AC3E}">
        <p14:creationId xmlns:p14="http://schemas.microsoft.com/office/powerpoint/2010/main" val="193108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Overview</a:t>
            </a:r>
          </a:p>
        </p:txBody>
      </p:sp>
      <p:sp>
        <p:nvSpPr>
          <p:cNvPr id="6" name="Content Placeholder 5"/>
          <p:cNvSpPr>
            <a:spLocks noGrp="1"/>
          </p:cNvSpPr>
          <p:nvPr>
            <p:ph idx="1"/>
          </p:nvPr>
        </p:nvSpPr>
        <p:spPr/>
        <p:txBody>
          <a:bodyPr/>
          <a:lstStyle/>
          <a:p>
            <a:pPr marL="0" indent="0" algn="just">
              <a:buNone/>
            </a:pPr>
            <a:r>
              <a:rPr lang="en-US" sz="2800" dirty="0">
                <a:solidFill>
                  <a:srgbClr val="FF0000"/>
                </a:solidFill>
              </a:rPr>
              <a:t>	</a:t>
            </a:r>
          </a:p>
        </p:txBody>
      </p:sp>
      <p:sp>
        <p:nvSpPr>
          <p:cNvPr id="8" name="Subtitle 6">
            <a:extLst>
              <a:ext uri="{FF2B5EF4-FFF2-40B4-BE49-F238E27FC236}">
                <a16:creationId xmlns:a16="http://schemas.microsoft.com/office/drawing/2014/main" id="{C180B625-741A-48C9-8A24-213839217DC9}"/>
              </a:ext>
            </a:extLst>
          </p:cNvPr>
          <p:cNvSpPr txBox="1">
            <a:spLocks noGrp="1"/>
          </p:cNvSpPr>
          <p:nvPr>
            <p:ph type="subTitle" idx="4294967295"/>
          </p:nvPr>
        </p:nvSpPr>
        <p:spPr>
          <a:xfrm>
            <a:off x="806450" y="977900"/>
            <a:ext cx="11385550" cy="444500"/>
          </a:xfrm>
          <a:prstGeom prst="rect">
            <a:avLst/>
          </a:prstGeom>
          <a:solidFill>
            <a:schemeClr val="bg1"/>
          </a:solidFill>
        </p:spPr>
        <p:txBody>
          <a:bodyPr>
            <a:normAutofit fontScale="92500" lnSpcReduction="20000"/>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Supplemental Conditions (</a:t>
            </a:r>
            <a:r>
              <a:rPr lang="en-US" sz="2800" i="1" dirty="0"/>
              <a:t>continued</a:t>
            </a:r>
            <a:r>
              <a:rPr lang="en-US" sz="2800" dirty="0"/>
              <a:t>)</a:t>
            </a:r>
          </a:p>
          <a:p>
            <a:pPr fontAlgn="auto">
              <a:spcAft>
                <a:spcPts val="0"/>
              </a:spcAft>
            </a:pPr>
            <a:endParaRPr lang="en-US" dirty="0"/>
          </a:p>
        </p:txBody>
      </p:sp>
      <p:sp>
        <p:nvSpPr>
          <p:cNvPr id="7" name="Content Placeholder 4">
            <a:extLst>
              <a:ext uri="{FF2B5EF4-FFF2-40B4-BE49-F238E27FC236}">
                <a16:creationId xmlns:a16="http://schemas.microsoft.com/office/drawing/2014/main" id="{D73669B3-73AB-490E-A655-4253B7C2BCF4}"/>
              </a:ext>
            </a:extLst>
          </p:cNvPr>
          <p:cNvSpPr txBox="1">
            <a:spLocks/>
          </p:cNvSpPr>
          <p:nvPr/>
        </p:nvSpPr>
        <p:spPr>
          <a:xfrm>
            <a:off x="713116" y="1619097"/>
            <a:ext cx="10193008" cy="42492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Article V</a:t>
            </a:r>
          </a:p>
          <a:p>
            <a:pPr marL="742950" marR="0" lvl="1" indent="-285750" algn="l" defTabSz="914400" rtl="0" eaLnBrk="1" fontAlgn="auto" latinLnBrk="0" hangingPunct="1">
              <a:lnSpc>
                <a:spcPct val="100000"/>
              </a:lnSpc>
              <a:spcBef>
                <a:spcPts val="800"/>
              </a:spcBef>
              <a:spcAft>
                <a:spcPts val="80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Contractor obtains all COSA street cut and ROW permits and complies with all permit requirements.</a:t>
            </a:r>
          </a:p>
          <a:p>
            <a:pPr marL="742950" marR="0" lvl="1" indent="-285750" algn="l" defTabSz="914400" rtl="0" eaLnBrk="1" fontAlgn="auto" latinLnBrk="0" hangingPunct="1">
              <a:lnSpc>
                <a:spcPct val="100000"/>
              </a:lnSpc>
              <a:spcBef>
                <a:spcPts val="800"/>
              </a:spcBef>
              <a:spcAft>
                <a:spcPts val="80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Contractor responsible for all costs to obtain and fulfil permit requirements.</a:t>
            </a:r>
          </a:p>
          <a:p>
            <a:pPr marL="742950" marR="0" lvl="1" indent="-285750" algn="l" defTabSz="914400" rtl="0" eaLnBrk="1" fontAlgn="auto" latinLnBrk="0" hangingPunct="1">
              <a:lnSpc>
                <a:spcPct val="100000"/>
              </a:lnSpc>
              <a:spcBef>
                <a:spcPts val="800"/>
              </a:spcBef>
              <a:spcAft>
                <a:spcPts val="80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Project signs shall comply with COSA ordinance (inclusive to project), and Barricades will identify Contractor.</a:t>
            </a:r>
          </a:p>
          <a:p>
            <a:pPr marL="742950" marR="0" lvl="1" indent="-285750" algn="l" defTabSz="914400" rtl="0" eaLnBrk="1" fontAlgn="auto" latinLnBrk="0" hangingPunct="1">
              <a:lnSpc>
                <a:spcPct val="100000"/>
              </a:lnSpc>
              <a:spcBef>
                <a:spcPts val="800"/>
              </a:spcBef>
              <a:spcAft>
                <a:spcPts val="80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Required Work Site Photographs (3 minimum per location)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8605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Overview</a:t>
            </a:r>
          </a:p>
        </p:txBody>
      </p:sp>
      <p:sp>
        <p:nvSpPr>
          <p:cNvPr id="6" name="Content Placeholder 5"/>
          <p:cNvSpPr>
            <a:spLocks noGrp="1"/>
          </p:cNvSpPr>
          <p:nvPr>
            <p:ph idx="1"/>
          </p:nvPr>
        </p:nvSpPr>
        <p:spPr/>
        <p:txBody>
          <a:bodyPr/>
          <a:lstStyle/>
          <a:p>
            <a:pPr marL="0" indent="0" algn="just">
              <a:buNone/>
            </a:pPr>
            <a:r>
              <a:rPr lang="en-US" sz="2800" dirty="0">
                <a:solidFill>
                  <a:srgbClr val="FF0000"/>
                </a:solidFill>
              </a:rPr>
              <a:t>	</a:t>
            </a:r>
          </a:p>
        </p:txBody>
      </p:sp>
      <p:sp>
        <p:nvSpPr>
          <p:cNvPr id="8" name="Subtitle 6">
            <a:extLst>
              <a:ext uri="{FF2B5EF4-FFF2-40B4-BE49-F238E27FC236}">
                <a16:creationId xmlns:a16="http://schemas.microsoft.com/office/drawing/2014/main" id="{C180B625-741A-48C9-8A24-213839217DC9}"/>
              </a:ext>
            </a:extLst>
          </p:cNvPr>
          <p:cNvSpPr txBox="1">
            <a:spLocks noGrp="1"/>
          </p:cNvSpPr>
          <p:nvPr>
            <p:ph type="subTitle" idx="4294967295"/>
          </p:nvPr>
        </p:nvSpPr>
        <p:spPr>
          <a:xfrm>
            <a:off x="806450" y="977900"/>
            <a:ext cx="11385550" cy="444500"/>
          </a:xfrm>
          <a:prstGeom prst="rect">
            <a:avLst/>
          </a:prstGeom>
          <a:solidFill>
            <a:schemeClr val="bg1"/>
          </a:solidFill>
        </p:spPr>
        <p:txBody>
          <a:bodyPr>
            <a:normAutofit fontScale="92500" lnSpcReduction="20000"/>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Supplemental Conditions (</a:t>
            </a:r>
            <a:r>
              <a:rPr lang="en-US" sz="2800" i="1" dirty="0"/>
              <a:t>continued</a:t>
            </a:r>
            <a:r>
              <a:rPr lang="en-US" sz="2800" dirty="0"/>
              <a:t>)</a:t>
            </a:r>
          </a:p>
          <a:p>
            <a:pPr fontAlgn="auto">
              <a:spcAft>
                <a:spcPts val="0"/>
              </a:spcAft>
            </a:pPr>
            <a:endParaRPr lang="en-US" dirty="0"/>
          </a:p>
        </p:txBody>
      </p:sp>
      <p:sp>
        <p:nvSpPr>
          <p:cNvPr id="9" name="Content Placeholder 4">
            <a:extLst>
              <a:ext uri="{FF2B5EF4-FFF2-40B4-BE49-F238E27FC236}">
                <a16:creationId xmlns:a16="http://schemas.microsoft.com/office/drawing/2014/main" id="{F57EFC17-7C8F-45DA-A965-22B96517F60F}"/>
              </a:ext>
            </a:extLst>
          </p:cNvPr>
          <p:cNvSpPr txBox="1">
            <a:spLocks/>
          </p:cNvSpPr>
          <p:nvPr/>
        </p:nvSpPr>
        <p:spPr>
          <a:xfrm>
            <a:off x="746686" y="1627315"/>
            <a:ext cx="10698626" cy="39260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Article VII – Contract Payments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Scratch sheet line items and quantities shall be input into SAWS CPMS with all documentation for invoicing and required photos.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Request for Waiver of Retainage from Surety Company allowed, but if elected, waiver must be included with Bid Packet.</a:t>
            </a:r>
          </a:p>
          <a:p>
            <a:pPr marL="342900" marR="0" lvl="0" indent="-34290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Article VIII – Liquidated Damages</a:t>
            </a:r>
          </a:p>
          <a:p>
            <a:pPr marL="742950" marR="0" lvl="1" indent="-285750" algn="l" defTabSz="914400" rtl="0" eaLnBrk="1" fontAlgn="auto" latinLnBrk="0" hangingPunct="1">
              <a:lnSpc>
                <a:spcPct val="100000"/>
              </a:lnSpc>
              <a:spcBef>
                <a:spcPts val="18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$125 per calendar day past window of completion per work order. </a:t>
            </a:r>
          </a:p>
        </p:txBody>
      </p:sp>
    </p:spTree>
    <p:extLst>
      <p:ext uri="{BB962C8B-B14F-4D97-AF65-F5344CB8AC3E}">
        <p14:creationId xmlns:p14="http://schemas.microsoft.com/office/powerpoint/2010/main" val="163798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Overview</a:t>
            </a:r>
          </a:p>
        </p:txBody>
      </p:sp>
      <p:sp>
        <p:nvSpPr>
          <p:cNvPr id="6" name="Subtitle 6">
            <a:extLst>
              <a:ext uri="{FF2B5EF4-FFF2-40B4-BE49-F238E27FC236}">
                <a16:creationId xmlns:a16="http://schemas.microsoft.com/office/drawing/2014/main" id="{50AE0373-451F-4E00-9909-0BE079DB9DE7}"/>
              </a:ext>
            </a:extLst>
          </p:cNvPr>
          <p:cNvSpPr txBox="1">
            <a:spLocks noGrp="1"/>
          </p:cNvSpPr>
          <p:nvPr>
            <p:ph idx="1"/>
          </p:nvPr>
        </p:nvSpPr>
        <p:spPr>
          <a:prstGeom prst="rect">
            <a:avLst/>
          </a:prstGeom>
          <a:solidFill>
            <a:schemeClr val="bg1"/>
          </a:solidFill>
        </p:spPr>
        <p:txBody>
          <a:bodyPr>
            <a:normAutofit/>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Special Conditions (</a:t>
            </a:r>
            <a:r>
              <a:rPr lang="en-US" sz="2800" i="1" dirty="0"/>
              <a:t>SC-1 through SC-7</a:t>
            </a:r>
            <a:r>
              <a:rPr lang="en-US" sz="2800" dirty="0"/>
              <a:t>)</a:t>
            </a:r>
          </a:p>
          <a:p>
            <a:pPr fontAlgn="auto">
              <a:spcAft>
                <a:spcPts val="0"/>
              </a:spcAft>
            </a:pPr>
            <a:endParaRPr lang="en-US" dirty="0"/>
          </a:p>
        </p:txBody>
      </p:sp>
      <p:sp>
        <p:nvSpPr>
          <p:cNvPr id="8" name="Content Placeholder 4">
            <a:extLst>
              <a:ext uri="{FF2B5EF4-FFF2-40B4-BE49-F238E27FC236}">
                <a16:creationId xmlns:a16="http://schemas.microsoft.com/office/drawing/2014/main" id="{28AB8BB9-547E-4D18-A16D-9F56CDDEB49F}"/>
              </a:ext>
            </a:extLst>
          </p:cNvPr>
          <p:cNvSpPr txBox="1">
            <a:spLocks/>
          </p:cNvSpPr>
          <p:nvPr/>
        </p:nvSpPr>
        <p:spPr>
          <a:xfrm>
            <a:off x="609381" y="1422400"/>
            <a:ext cx="10973019" cy="47674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 -1.0 Scope of Work / General</a:t>
            </a:r>
          </a:p>
          <a:p>
            <a:pPr marL="742950" marR="0" lvl="1"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Adjust and/or rehabilitate or replace or install new sewer manholes, and including but not limited to concrete, asphalt and other surface restoration.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 -2.2 Work Orders</a:t>
            </a:r>
          </a:p>
          <a:p>
            <a:pPr marL="742950" marR="0" lvl="1" indent="-28575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All WOs and/or projects to be issued are unspecified at time of bid.</a:t>
            </a:r>
          </a:p>
          <a:p>
            <a:pPr marL="742950" marR="0" lvl="1" indent="-28575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One WO issued for each manhole.   </a:t>
            </a:r>
          </a:p>
          <a:p>
            <a:pPr marL="742950" marR="0" lvl="1" indent="-285750" algn="l" defTabSz="914400" rtl="0" eaLnBrk="1" fontAlgn="auto" latinLnBrk="0" hangingPunct="1">
              <a:lnSpc>
                <a:spcPct val="100000"/>
              </a:lnSpc>
              <a:spcBef>
                <a:spcPts val="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Payment on a WO basis.</a:t>
            </a:r>
          </a:p>
        </p:txBody>
      </p:sp>
    </p:spTree>
    <p:extLst>
      <p:ext uri="{BB962C8B-B14F-4D97-AF65-F5344CB8AC3E}">
        <p14:creationId xmlns:p14="http://schemas.microsoft.com/office/powerpoint/2010/main" val="16768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Overview</a:t>
            </a:r>
          </a:p>
        </p:txBody>
      </p:sp>
      <p:sp>
        <p:nvSpPr>
          <p:cNvPr id="6" name="Subtitle 6">
            <a:extLst>
              <a:ext uri="{FF2B5EF4-FFF2-40B4-BE49-F238E27FC236}">
                <a16:creationId xmlns:a16="http://schemas.microsoft.com/office/drawing/2014/main" id="{50AE0373-451F-4E00-9909-0BE079DB9DE7}"/>
              </a:ext>
            </a:extLst>
          </p:cNvPr>
          <p:cNvSpPr txBox="1">
            <a:spLocks noGrp="1"/>
          </p:cNvSpPr>
          <p:nvPr>
            <p:ph idx="1"/>
          </p:nvPr>
        </p:nvSpPr>
        <p:spPr>
          <a:prstGeom prst="rect">
            <a:avLst/>
          </a:prstGeom>
          <a:solidFill>
            <a:schemeClr val="bg1"/>
          </a:solidFill>
        </p:spPr>
        <p:txBody>
          <a:bodyPr>
            <a:normAutofit/>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Special Conditions (</a:t>
            </a:r>
            <a:r>
              <a:rPr lang="en-US" sz="2800" i="1" dirty="0"/>
              <a:t>continued</a:t>
            </a:r>
            <a:r>
              <a:rPr lang="en-US" sz="2800" dirty="0"/>
              <a:t>)</a:t>
            </a:r>
          </a:p>
          <a:p>
            <a:pPr fontAlgn="auto">
              <a:spcAft>
                <a:spcPts val="0"/>
              </a:spcAft>
            </a:pPr>
            <a:endParaRPr lang="en-US" dirty="0"/>
          </a:p>
        </p:txBody>
      </p:sp>
      <p:sp>
        <p:nvSpPr>
          <p:cNvPr id="4" name="Content Placeholder 4">
            <a:extLst>
              <a:ext uri="{FF2B5EF4-FFF2-40B4-BE49-F238E27FC236}">
                <a16:creationId xmlns:a16="http://schemas.microsoft.com/office/drawing/2014/main" id="{DF4D08EB-0FE1-4A27-BCF7-865FC3A5495B}"/>
              </a:ext>
            </a:extLst>
          </p:cNvPr>
          <p:cNvSpPr txBox="1">
            <a:spLocks/>
          </p:cNvSpPr>
          <p:nvPr/>
        </p:nvSpPr>
        <p:spPr>
          <a:xfrm>
            <a:off x="609599" y="1450458"/>
            <a:ext cx="10771910" cy="480295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 -2.3 Bypass Pumping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When bypass operations are necessary, Contractor responsible to provide Bypass pumping plan and perform execution.  Both are incidental to the work, with no additional compensation.</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SC – 2.4 Performance Time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Provide work force capacity to accomplish five (5) WO’s per Day.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Commence work within 72-hours of written notice, when traffic control and/or bypass pumping plan Not required.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Commence work within 48-hours of verbal notice for emergency.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Commence work within five (5) calendar days of written notice, when traffic control and/or bypass pumping plan IS required.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Complete WO, including site restoration &amp; cleanup,  within fourteen (14) calendar days from commencement of work.</a:t>
            </a:r>
          </a:p>
        </p:txBody>
      </p:sp>
    </p:spTree>
    <p:extLst>
      <p:ext uri="{BB962C8B-B14F-4D97-AF65-F5344CB8AC3E}">
        <p14:creationId xmlns:p14="http://schemas.microsoft.com/office/powerpoint/2010/main" val="255749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Overview</a:t>
            </a:r>
          </a:p>
        </p:txBody>
      </p:sp>
      <p:sp>
        <p:nvSpPr>
          <p:cNvPr id="6" name="Subtitle 6">
            <a:extLst>
              <a:ext uri="{FF2B5EF4-FFF2-40B4-BE49-F238E27FC236}">
                <a16:creationId xmlns:a16="http://schemas.microsoft.com/office/drawing/2014/main" id="{50AE0373-451F-4E00-9909-0BE079DB9DE7}"/>
              </a:ext>
            </a:extLst>
          </p:cNvPr>
          <p:cNvSpPr txBox="1">
            <a:spLocks noGrp="1"/>
          </p:cNvSpPr>
          <p:nvPr>
            <p:ph idx="1"/>
          </p:nvPr>
        </p:nvSpPr>
        <p:spPr>
          <a:prstGeom prst="rect">
            <a:avLst/>
          </a:prstGeom>
          <a:solidFill>
            <a:schemeClr val="bg1"/>
          </a:solidFill>
        </p:spPr>
        <p:txBody>
          <a:bodyPr>
            <a:normAutofit/>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t>Special Provisions to the Technical Specifications (</a:t>
            </a:r>
            <a:r>
              <a:rPr lang="en-US" sz="2800" i="1" dirty="0"/>
              <a:t>SPTS-1 through 15</a:t>
            </a:r>
            <a:r>
              <a:rPr lang="en-US" sz="2800" dirty="0"/>
              <a:t>)</a:t>
            </a:r>
          </a:p>
          <a:p>
            <a:pPr fontAlgn="auto">
              <a:spcAft>
                <a:spcPts val="0"/>
              </a:spcAft>
            </a:pPr>
            <a:endParaRPr lang="en-US" sz="2800" dirty="0"/>
          </a:p>
          <a:p>
            <a:pPr fontAlgn="auto">
              <a:spcAft>
                <a:spcPts val="0"/>
              </a:spcAft>
            </a:pPr>
            <a:endParaRPr lang="en-US" dirty="0"/>
          </a:p>
        </p:txBody>
      </p:sp>
      <p:sp>
        <p:nvSpPr>
          <p:cNvPr id="4" name="Content Placeholder 4">
            <a:extLst>
              <a:ext uri="{FF2B5EF4-FFF2-40B4-BE49-F238E27FC236}">
                <a16:creationId xmlns:a16="http://schemas.microsoft.com/office/drawing/2014/main" id="{825C2C8B-22BD-4D15-9DAF-0625E131CE66}"/>
              </a:ext>
            </a:extLst>
          </p:cNvPr>
          <p:cNvSpPr txBox="1">
            <a:spLocks/>
          </p:cNvSpPr>
          <p:nvPr/>
        </p:nvSpPr>
        <p:spPr>
          <a:xfrm>
            <a:off x="710045" y="1595576"/>
            <a:ext cx="10749138" cy="42952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See SAWS Standard Specifications (latest edition) on SAWS website.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Item 100 – Mobilization</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Mobilization is a separate bid item in the Bid Proposal and will be paid on a “per each work order” basis.</a:t>
            </a:r>
            <a:endPar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Item 550 – Trench Excavation Safety Protection</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Incidental to all work, with no additional compensation.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Item 852 – Sanitary Sewer Manholes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rPr>
              <a:t>Note that manhole covers and rings are composite, not CI or DI. The SAWS AML currently has one approved supplier.</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Gill Sans MT" panose="020B0502020104020203" pitchFamily="34" charset="0"/>
              <a:ea typeface="+mn-ea"/>
              <a:cs typeface="+mn-cs"/>
            </a:endParaRPr>
          </a:p>
        </p:txBody>
      </p:sp>
    </p:spTree>
    <p:extLst>
      <p:ext uri="{BB962C8B-B14F-4D97-AF65-F5344CB8AC3E}">
        <p14:creationId xmlns:p14="http://schemas.microsoft.com/office/powerpoint/2010/main" val="206339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1052" y="699781"/>
            <a:ext cx="11389896" cy="675389"/>
          </a:xfrm>
        </p:spPr>
        <p:txBody>
          <a:bodyPr/>
          <a:lstStyle/>
          <a:p>
            <a:r>
              <a:rPr lang="en-US" dirty="0">
                <a:solidFill>
                  <a:srgbClr val="217491"/>
                </a:solidFill>
              </a:rPr>
              <a:t>Agenda</a:t>
            </a:r>
          </a:p>
        </p:txBody>
      </p:sp>
      <p:sp>
        <p:nvSpPr>
          <p:cNvPr id="6" name="Content Placeholder 5"/>
          <p:cNvSpPr>
            <a:spLocks noGrp="1"/>
          </p:cNvSpPr>
          <p:nvPr>
            <p:ph idx="1"/>
          </p:nvPr>
        </p:nvSpPr>
        <p:spPr>
          <a:xfrm>
            <a:off x="401052" y="1375170"/>
            <a:ext cx="11494774" cy="4107660"/>
          </a:xfrm>
        </p:spPr>
        <p:txBody>
          <a:bodyPr numCol="2"/>
          <a:lstStyle/>
          <a:p>
            <a:r>
              <a:rPr lang="en-US" sz="2800" dirty="0"/>
              <a:t>General Information</a:t>
            </a:r>
          </a:p>
          <a:p>
            <a:r>
              <a:rPr lang="en-US" sz="2800" dirty="0"/>
              <a:t>SMWB Requirements</a:t>
            </a:r>
          </a:p>
          <a:p>
            <a:r>
              <a:rPr lang="en-US" sz="2800" dirty="0"/>
              <a:t>Contract Solicitation Site</a:t>
            </a:r>
          </a:p>
          <a:p>
            <a:r>
              <a:rPr lang="en-US" sz="2800" dirty="0"/>
              <a:t>Vendor Registration</a:t>
            </a:r>
          </a:p>
          <a:p>
            <a:r>
              <a:rPr lang="en-US" sz="2800" dirty="0"/>
              <a:t>Contract Requirements</a:t>
            </a:r>
          </a:p>
          <a:p>
            <a:r>
              <a:rPr lang="en-US" sz="2800" dirty="0"/>
              <a:t>Bid Packet Preparation</a:t>
            </a:r>
          </a:p>
          <a:p>
            <a:r>
              <a:rPr lang="en-US" sz="2800" dirty="0"/>
              <a:t>IFB Schedule</a:t>
            </a:r>
          </a:p>
          <a:p>
            <a:pPr marL="0" indent="0">
              <a:buNone/>
            </a:pPr>
            <a:endParaRPr lang="en-US" sz="2800" dirty="0"/>
          </a:p>
          <a:p>
            <a:r>
              <a:rPr lang="en-US" sz="2800" dirty="0"/>
              <a:t>Bid Opening Procedures</a:t>
            </a:r>
          </a:p>
          <a:p>
            <a:pPr algn="just">
              <a:spcBef>
                <a:spcPts val="400"/>
              </a:spcBef>
            </a:pPr>
            <a:r>
              <a:rPr lang="en-US" sz="2800" dirty="0"/>
              <a:t>Reminders </a:t>
            </a:r>
          </a:p>
          <a:p>
            <a:pPr algn="just">
              <a:spcBef>
                <a:spcPts val="400"/>
              </a:spcBef>
            </a:pPr>
            <a:r>
              <a:rPr lang="en-US" sz="2800" dirty="0"/>
              <a:t>Project Overview</a:t>
            </a:r>
          </a:p>
          <a:p>
            <a:pPr>
              <a:spcBef>
                <a:spcPts val="400"/>
              </a:spcBef>
            </a:pPr>
            <a:r>
              <a:rPr lang="en-US" sz="2800" dirty="0"/>
              <a:t>Project Location</a:t>
            </a:r>
          </a:p>
          <a:p>
            <a:pPr>
              <a:spcBef>
                <a:spcPts val="400"/>
              </a:spcBef>
            </a:pPr>
            <a:r>
              <a:rPr lang="en-US" sz="2800" dirty="0"/>
              <a:t>Special Conditions</a:t>
            </a:r>
          </a:p>
          <a:p>
            <a:r>
              <a:rPr lang="en-US" sz="2800" dirty="0"/>
              <a:t>Questions</a:t>
            </a:r>
          </a:p>
        </p:txBody>
      </p:sp>
    </p:spTree>
    <p:extLst>
      <p:ext uri="{BB962C8B-B14F-4D97-AF65-F5344CB8AC3E}">
        <p14:creationId xmlns:p14="http://schemas.microsoft.com/office/powerpoint/2010/main" val="358399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09599" y="1234440"/>
            <a:ext cx="10972800" cy="4704542"/>
          </a:xfrm>
        </p:spPr>
        <p:txBody>
          <a:bodyPr/>
          <a:lstStyle/>
          <a:p>
            <a:pPr marL="0" indent="0">
              <a:buNone/>
            </a:pPr>
            <a:r>
              <a:rPr lang="en-US" dirty="0"/>
              <a:t>Must be submitted in writing by September 27 by 4:00 P.M. via e-mail to:</a:t>
            </a:r>
          </a:p>
          <a:p>
            <a:pPr marL="0" indent="0">
              <a:buNone/>
            </a:pPr>
            <a:endParaRPr lang="en-US" sz="2400" dirty="0"/>
          </a:p>
          <a:p>
            <a:pPr marL="0" indent="0" algn="ctr">
              <a:buNone/>
            </a:pPr>
            <a:r>
              <a:rPr lang="en-US" b="1" dirty="0"/>
              <a:t>Thea Gonzalez</a:t>
            </a:r>
          </a:p>
          <a:p>
            <a:pPr marL="0" indent="0" algn="ctr">
              <a:buNone/>
            </a:pPr>
            <a:r>
              <a:rPr lang="en-US" dirty="0"/>
              <a:t>Contract Administration Department</a:t>
            </a:r>
          </a:p>
          <a:p>
            <a:pPr marL="0" indent="0" algn="ctr">
              <a:buNone/>
            </a:pPr>
            <a:r>
              <a:rPr lang="en-US" dirty="0"/>
              <a:t>San Antonio Water System</a:t>
            </a:r>
          </a:p>
          <a:p>
            <a:pPr marL="0" indent="0" algn="ctr">
              <a:buNone/>
            </a:pPr>
            <a:r>
              <a:rPr lang="en-US" dirty="0">
                <a:hlinkClick r:id="rId3"/>
              </a:rPr>
              <a:t>Theadora.Gonzalez@saws.org</a:t>
            </a:r>
            <a:r>
              <a:rPr lang="en-US" dirty="0"/>
              <a:t> </a:t>
            </a:r>
          </a:p>
        </p:txBody>
      </p:sp>
      <p:sp>
        <p:nvSpPr>
          <p:cNvPr id="3" name="Title 4"/>
          <p:cNvSpPr>
            <a:spLocks noGrp="1"/>
          </p:cNvSpPr>
          <p:nvPr>
            <p:ph type="title"/>
          </p:nvPr>
        </p:nvSpPr>
        <p:spPr>
          <a:xfrm>
            <a:off x="609599" y="274638"/>
            <a:ext cx="11389896" cy="675204"/>
          </a:xfrm>
        </p:spPr>
        <p:txBody>
          <a:bodyPr/>
          <a:lstStyle/>
          <a:p>
            <a:pPr fontAlgn="base">
              <a:lnSpc>
                <a:spcPct val="90000"/>
              </a:lnSpc>
              <a:spcAft>
                <a:spcPct val="0"/>
              </a:spcAft>
            </a:pPr>
            <a:r>
              <a:rPr lang="en-US" dirty="0">
                <a:solidFill>
                  <a:srgbClr val="217491"/>
                </a:solidFill>
              </a:rPr>
              <a:t>Questions</a:t>
            </a:r>
          </a:p>
        </p:txBody>
      </p:sp>
    </p:spTree>
    <p:extLst>
      <p:ext uri="{BB962C8B-B14F-4D97-AF65-F5344CB8AC3E}">
        <p14:creationId xmlns:p14="http://schemas.microsoft.com/office/powerpoint/2010/main" val="13427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sers\iersever\AppData\Local\Microsoft\Windows\Temporary Internet Files\Content.IE5\AUR0OV95\MC9003833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8720" y="1671626"/>
            <a:ext cx="4534885" cy="26260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5510" y="758416"/>
            <a:ext cx="11389896" cy="675389"/>
          </a:xfrm>
        </p:spPr>
        <p:txBody>
          <a:bodyPr/>
          <a:lstStyle/>
          <a:p>
            <a:r>
              <a:rPr lang="en-US" dirty="0">
                <a:solidFill>
                  <a:srgbClr val="217491"/>
                </a:solidFill>
              </a:rPr>
              <a:t>General Information</a:t>
            </a:r>
          </a:p>
        </p:txBody>
      </p:sp>
      <p:sp>
        <p:nvSpPr>
          <p:cNvPr id="7" name="Content Placeholder 2">
            <a:extLst>
              <a:ext uri="{FF2B5EF4-FFF2-40B4-BE49-F238E27FC236}">
                <a16:creationId xmlns:a16="http://schemas.microsoft.com/office/drawing/2014/main" id="{3C341CE2-CD26-4CEE-AC51-E6D062A5195B}"/>
              </a:ext>
            </a:extLst>
          </p:cNvPr>
          <p:cNvSpPr>
            <a:spLocks noGrp="1"/>
          </p:cNvSpPr>
          <p:nvPr>
            <p:ph idx="1"/>
          </p:nvPr>
        </p:nvSpPr>
        <p:spPr>
          <a:xfrm>
            <a:off x="325510" y="1433805"/>
            <a:ext cx="11890238" cy="4288821"/>
          </a:xfrm>
        </p:spPr>
        <p:txBody>
          <a:bodyPr/>
          <a:lstStyle/>
          <a:p>
            <a:pPr algn="just"/>
            <a:r>
              <a:rPr lang="en-US" sz="2600" dirty="0"/>
              <a:t>This is a Non-Mandatory Pre-bid meeting</a:t>
            </a:r>
          </a:p>
          <a:p>
            <a:pPr algn="just"/>
            <a:r>
              <a:rPr lang="en-US" sz="2600" dirty="0"/>
              <a:t>Attendees should sign-in</a:t>
            </a:r>
          </a:p>
          <a:p>
            <a:pPr algn="just"/>
            <a:r>
              <a:rPr lang="en-US" sz="2600" dirty="0"/>
              <a:t>This presentation and the attendance sheet will be posted to the SAWS website</a:t>
            </a:r>
          </a:p>
          <a:p>
            <a:pPr algn="just"/>
            <a:r>
              <a:rPr lang="en-US" sz="2600" dirty="0"/>
              <a:t>Key project information:</a:t>
            </a:r>
          </a:p>
          <a:p>
            <a:pPr lvl="1" algn="just"/>
            <a:r>
              <a:rPr lang="en-US" sz="2400" dirty="0"/>
              <a:t>Construction duration is 365 calendar days</a:t>
            </a:r>
          </a:p>
          <a:p>
            <a:pPr lvl="1" algn="just"/>
            <a:r>
              <a:rPr lang="en-US" sz="2400" dirty="0"/>
              <a:t>Estimated budget is $ 2,400,000.00</a:t>
            </a:r>
          </a:p>
          <a:p>
            <a:pPr algn="just"/>
            <a:r>
              <a:rPr lang="en-US" sz="2600" dirty="0"/>
              <a:t>Construction services being procured through low bid</a:t>
            </a:r>
          </a:p>
        </p:txBody>
      </p:sp>
    </p:spTree>
    <p:extLst>
      <p:ext uri="{BB962C8B-B14F-4D97-AF65-F5344CB8AC3E}">
        <p14:creationId xmlns:p14="http://schemas.microsoft.com/office/powerpoint/2010/main" val="124429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599" y="866818"/>
            <a:ext cx="10972800" cy="675389"/>
          </a:xfrm>
        </p:spPr>
        <p:txBody>
          <a:bodyPr/>
          <a:lstStyle/>
          <a:p>
            <a:r>
              <a:rPr lang="en-US" dirty="0">
                <a:solidFill>
                  <a:srgbClr val="217491"/>
                </a:solidFill>
              </a:rPr>
              <a:t>Aspirational SMWB Goal</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63423256"/>
              </p:ext>
            </p:extLst>
          </p:nvPr>
        </p:nvGraphicFramePr>
        <p:xfrm>
          <a:off x="609599" y="1918807"/>
          <a:ext cx="10972800" cy="1408286"/>
        </p:xfrm>
        <a:graphic>
          <a:graphicData uri="http://schemas.openxmlformats.org/drawingml/2006/table">
            <a:tbl>
              <a:tblPr firstRow="1" bandRow="1">
                <a:tableStyleId>{D7AC3CCA-C797-4891-BE02-D94E43425B78}</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704143">
                <a:tc>
                  <a:txBody>
                    <a:bodyPr/>
                    <a:lstStyle/>
                    <a:p>
                      <a:pPr algn="ctr"/>
                      <a:r>
                        <a:rPr lang="en-US" sz="3200" dirty="0">
                          <a:solidFill>
                            <a:schemeClr val="tx1">
                              <a:lumMod val="65000"/>
                              <a:lumOff val="35000"/>
                            </a:schemeClr>
                          </a:solidFill>
                          <a:latin typeface="Gill Sans MT" panose="020B0502020104020203" pitchFamily="34" charset="0"/>
                        </a:rPr>
                        <a:t>Industry</a:t>
                      </a:r>
                    </a:p>
                  </a:txBody>
                  <a:tcPr anchor="ctr"/>
                </a:tc>
                <a:tc>
                  <a:txBody>
                    <a:bodyPr/>
                    <a:lstStyle/>
                    <a:p>
                      <a:pPr algn="ctr"/>
                      <a:r>
                        <a:rPr lang="en-US" sz="3200" dirty="0">
                          <a:solidFill>
                            <a:schemeClr val="tx1">
                              <a:lumMod val="65000"/>
                              <a:lumOff val="35000"/>
                            </a:schemeClr>
                          </a:solidFill>
                          <a:latin typeface="Gill Sans MT" panose="020B0502020104020203" pitchFamily="34" charset="0"/>
                        </a:rPr>
                        <a:t>Aspirational</a:t>
                      </a:r>
                      <a:r>
                        <a:rPr lang="en-US" sz="3200" baseline="0" dirty="0">
                          <a:solidFill>
                            <a:schemeClr val="tx1">
                              <a:lumMod val="65000"/>
                              <a:lumOff val="35000"/>
                            </a:schemeClr>
                          </a:solidFill>
                          <a:latin typeface="Gill Sans MT" panose="020B0502020104020203" pitchFamily="34" charset="0"/>
                        </a:rPr>
                        <a:t> </a:t>
                      </a:r>
                      <a:r>
                        <a:rPr lang="en-US" sz="3200" dirty="0">
                          <a:solidFill>
                            <a:schemeClr val="tx1">
                              <a:lumMod val="65000"/>
                              <a:lumOff val="35000"/>
                            </a:schemeClr>
                          </a:solidFill>
                          <a:latin typeface="Gill Sans MT" panose="020B0502020104020203" pitchFamily="34" charset="0"/>
                        </a:rPr>
                        <a:t>SMWB Goal</a:t>
                      </a:r>
                    </a:p>
                  </a:txBody>
                  <a:tcPr/>
                </a:tc>
                <a:extLst>
                  <a:ext uri="{0D108BD9-81ED-4DB2-BD59-A6C34878D82A}">
                    <a16:rowId xmlns:a16="http://schemas.microsoft.com/office/drawing/2014/main" val="10000"/>
                  </a:ext>
                </a:extLst>
              </a:tr>
              <a:tr h="704143">
                <a:tc>
                  <a:txBody>
                    <a:bodyPr/>
                    <a:lstStyle/>
                    <a:p>
                      <a:pPr algn="ctr"/>
                      <a:r>
                        <a:rPr lang="en-US" sz="3200" dirty="0">
                          <a:solidFill>
                            <a:schemeClr val="tx1">
                              <a:lumMod val="65000"/>
                              <a:lumOff val="35000"/>
                            </a:schemeClr>
                          </a:solidFill>
                          <a:latin typeface="Gill Sans MT" panose="020B0502020104020203" pitchFamily="34" charset="0"/>
                        </a:rPr>
                        <a:t>Construction</a:t>
                      </a:r>
                    </a:p>
                  </a:txBody>
                  <a:tcPr/>
                </a:tc>
                <a:tc>
                  <a:txBody>
                    <a:bodyPr/>
                    <a:lstStyle/>
                    <a:p>
                      <a:pPr algn="ctr"/>
                      <a:r>
                        <a:rPr lang="en-US" sz="3200" dirty="0">
                          <a:solidFill>
                            <a:schemeClr val="tx1">
                              <a:lumMod val="65000"/>
                              <a:lumOff val="35000"/>
                            </a:schemeClr>
                          </a:solidFill>
                          <a:latin typeface="Gill Sans MT" panose="020B0502020104020203" pitchFamily="34" charset="0"/>
                        </a:rPr>
                        <a:t>21%</a:t>
                      </a:r>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609599" y="4238575"/>
            <a:ext cx="10972800" cy="1077218"/>
          </a:xfrm>
          <a:prstGeom prst="rect">
            <a:avLst/>
          </a:prstGeom>
          <a:noFill/>
        </p:spPr>
        <p:txBody>
          <a:bodyPr wrap="square" rtlCol="0">
            <a:spAutoFit/>
          </a:bodyPr>
          <a:lstStyle/>
          <a:p>
            <a:pPr algn="ctr">
              <a:buNone/>
            </a:pPr>
            <a:r>
              <a:rPr lang="en-US" sz="3200" b="1" dirty="0">
                <a:solidFill>
                  <a:schemeClr val="tx1">
                    <a:lumMod val="65000"/>
                    <a:lumOff val="35000"/>
                  </a:schemeClr>
                </a:solidFill>
                <a:latin typeface="Gill Sans MT" panose="020B0502020104020203" pitchFamily="34" charset="0"/>
              </a:rPr>
              <a:t>The aspirational SMWB goal is 21% of your total bid price.</a:t>
            </a:r>
          </a:p>
        </p:txBody>
      </p:sp>
    </p:spTree>
    <p:extLst>
      <p:ext uri="{BB962C8B-B14F-4D97-AF65-F5344CB8AC3E}">
        <p14:creationId xmlns:p14="http://schemas.microsoft.com/office/powerpoint/2010/main" val="2892624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828902"/>
            <a:ext cx="11389896" cy="675389"/>
          </a:xfrm>
        </p:spPr>
        <p:txBody>
          <a:bodyPr/>
          <a:lstStyle/>
          <a:p>
            <a:r>
              <a:rPr lang="en-US" dirty="0">
                <a:solidFill>
                  <a:srgbClr val="217491"/>
                </a:solidFill>
              </a:rPr>
              <a:t>Minimum Qualifications for SMWB recognition:</a:t>
            </a:r>
          </a:p>
        </p:txBody>
      </p:sp>
      <p:sp>
        <p:nvSpPr>
          <p:cNvPr id="5" name="Content Placeholder 4"/>
          <p:cNvSpPr>
            <a:spLocks noGrp="1"/>
          </p:cNvSpPr>
          <p:nvPr>
            <p:ph idx="1"/>
          </p:nvPr>
        </p:nvSpPr>
        <p:spPr>
          <a:xfrm>
            <a:off x="609599" y="1504291"/>
            <a:ext cx="11389896" cy="4010160"/>
          </a:xfrm>
        </p:spPr>
        <p:txBody>
          <a:bodyPr/>
          <a:lstStyle/>
          <a:p>
            <a:r>
              <a:rPr lang="en-US" sz="3000" dirty="0"/>
              <a:t>South Central Texas Regional Certification Agency</a:t>
            </a:r>
          </a:p>
          <a:p>
            <a:pPr marL="1597025" indent="-682625">
              <a:buFont typeface="Gill Sans MT" panose="020B0502020104020203" pitchFamily="34" charset="0"/>
              <a:buChar char="–"/>
            </a:pPr>
            <a:r>
              <a:rPr lang="en-US" sz="3000" dirty="0"/>
              <a:t>Must be SBE-Certified (including MBEs and WBEs)</a:t>
            </a:r>
          </a:p>
          <a:p>
            <a:pPr marL="1597025" indent="-682625">
              <a:buFont typeface="Gill Sans MT" panose="020B0502020104020203" pitchFamily="34" charset="0"/>
              <a:buChar char="–"/>
            </a:pPr>
            <a:r>
              <a:rPr lang="en-US" sz="3000" dirty="0"/>
              <a:t>Texas Historically Underutilized Business “HUB” Program</a:t>
            </a:r>
          </a:p>
          <a:p>
            <a:r>
              <a:rPr lang="en-US" sz="3000" dirty="0"/>
              <a:t>Local Office or Local Equipment Yard</a:t>
            </a:r>
          </a:p>
          <a:p>
            <a:pPr lvl="3" indent="-685800">
              <a:buFont typeface="Gill Sans MT" panose="020B0502020104020203" pitchFamily="34" charset="0"/>
              <a:buChar char="–"/>
            </a:pPr>
            <a:r>
              <a:rPr lang="en-US" sz="3000" dirty="0"/>
              <a:t>Bexar, Comal, Guadalupe, Hays, Kendall, Travis, and Williamson counties</a:t>
            </a:r>
          </a:p>
          <a:p>
            <a:pPr marL="0" indent="0">
              <a:buNone/>
            </a:pPr>
            <a:endParaRPr lang="en-US" dirty="0"/>
          </a:p>
        </p:txBody>
      </p:sp>
    </p:spTree>
    <p:extLst>
      <p:ext uri="{BB962C8B-B14F-4D97-AF65-F5344CB8AC3E}">
        <p14:creationId xmlns:p14="http://schemas.microsoft.com/office/powerpoint/2010/main" val="234227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052" y="318888"/>
            <a:ext cx="11389896" cy="675389"/>
          </a:xfrm>
        </p:spPr>
        <p:txBody>
          <a:bodyPr/>
          <a:lstStyle/>
          <a:p>
            <a:r>
              <a:rPr lang="en-US" dirty="0">
                <a:solidFill>
                  <a:srgbClr val="217491"/>
                </a:solidFill>
              </a:rPr>
              <a:t>Good Faith Effort Plan (GFEP) FAQs</a:t>
            </a:r>
            <a:br>
              <a:rPr lang="en-US" dirty="0">
                <a:solidFill>
                  <a:schemeClr val="tx1"/>
                </a:solidFill>
              </a:rPr>
            </a:br>
            <a:endParaRPr lang="en-US" dirty="0">
              <a:solidFill>
                <a:schemeClr val="tx1"/>
              </a:solidFill>
            </a:endParaRPr>
          </a:p>
        </p:txBody>
      </p:sp>
      <p:sp>
        <p:nvSpPr>
          <p:cNvPr id="4" name="Content Placeholder 4"/>
          <p:cNvSpPr txBox="1">
            <a:spLocks noGrp="1"/>
          </p:cNvSpPr>
          <p:nvPr>
            <p:ph idx="1"/>
          </p:nvPr>
        </p:nvSpPr>
        <p:spPr>
          <a:xfrm>
            <a:off x="142505" y="994278"/>
            <a:ext cx="11648444" cy="5324535"/>
          </a:xfrm>
          <a:prstGeom prst="rect">
            <a:avLst/>
          </a:prstGeom>
          <a:noFill/>
        </p:spPr>
        <p:txBody>
          <a:bodyPr wrap="square" rtlCol="0">
            <a:spAutoFit/>
          </a:bodyPr>
          <a:lstStyle/>
          <a:p>
            <a:pPr marL="0" lvl="0" indent="-396875" algn="just">
              <a:spcBef>
                <a:spcPts val="0"/>
              </a:spcBef>
            </a:pPr>
            <a:r>
              <a:rPr lang="en-US" sz="1850" b="1" dirty="0"/>
              <a:t>Q: Is the 21% SMWB goal mandatory?</a:t>
            </a:r>
          </a:p>
          <a:p>
            <a:pPr marL="738188" lvl="0" algn="just">
              <a:spcBef>
                <a:spcPts val="0"/>
              </a:spcBef>
              <a:buNone/>
            </a:pPr>
            <a:r>
              <a:rPr lang="en-US" sz="1850" dirty="0"/>
              <a:t>A:  No, but we ask prime contractors to do their best with good faith outreach efforts. If the goal is not met, proof of outreach efforts is required with the submittal.</a:t>
            </a:r>
          </a:p>
          <a:p>
            <a:pPr algn="just">
              <a:spcBef>
                <a:spcPts val="0"/>
              </a:spcBef>
              <a:buFont typeface="Arial" pitchFamily="34" charset="0"/>
              <a:buNone/>
            </a:pPr>
            <a:endParaRPr lang="en-US" sz="1100" dirty="0"/>
          </a:p>
          <a:p>
            <a:pPr marL="0" indent="-396875" algn="just">
              <a:spcBef>
                <a:spcPts val="0"/>
              </a:spcBef>
            </a:pPr>
            <a:r>
              <a:rPr lang="en-US" sz="1850" b="1" dirty="0"/>
              <a:t>Q: What if I am having trouble finding SMWB subcontractors?</a:t>
            </a:r>
          </a:p>
          <a:p>
            <a:pPr marL="738188" algn="just">
              <a:spcBef>
                <a:spcPts val="0"/>
              </a:spcBef>
              <a:buFont typeface="Arial" pitchFamily="34" charset="0"/>
              <a:buNone/>
            </a:pPr>
            <a:r>
              <a:rPr lang="en-US" sz="1850" dirty="0"/>
              <a:t>A:  Outreach lists from the South Central Texas Regional Certification Agency are now Excel-exportable at </a:t>
            </a:r>
            <a:r>
              <a:rPr lang="en-US" sz="1850" dirty="0">
                <a:solidFill>
                  <a:schemeClr val="tx1"/>
                </a:solidFill>
                <a:hlinkClick r:id="rId3"/>
              </a:rPr>
              <a:t>www.sctrca.org</a:t>
            </a:r>
            <a:r>
              <a:rPr lang="en-US" sz="1850" dirty="0">
                <a:solidFill>
                  <a:schemeClr val="tx1"/>
                </a:solidFill>
              </a:rPr>
              <a:t>. </a:t>
            </a:r>
            <a:r>
              <a:rPr lang="en-US" sz="1850" dirty="0"/>
              <a:t>If you are having trouble with the downloads, please email the SMWB Program Manager.</a:t>
            </a:r>
          </a:p>
          <a:p>
            <a:pPr marL="0" lvl="0" indent="0" algn="just">
              <a:spcBef>
                <a:spcPts val="0"/>
              </a:spcBef>
              <a:buNone/>
            </a:pPr>
            <a:endParaRPr lang="en-US" sz="1100" dirty="0">
              <a:solidFill>
                <a:schemeClr val="tx1"/>
              </a:solidFill>
            </a:endParaRPr>
          </a:p>
          <a:p>
            <a:pPr marL="0" indent="395288" algn="just">
              <a:spcBef>
                <a:spcPts val="0"/>
              </a:spcBef>
              <a:tabLst>
                <a:tab pos="627063" algn="l"/>
              </a:tabLst>
            </a:pPr>
            <a:r>
              <a:rPr lang="en-US" sz="1850" b="1" dirty="0"/>
              <a:t>Q: What if my business is SMWB-certified? Do I need to find SMWB subs?</a:t>
            </a:r>
          </a:p>
          <a:p>
            <a:pPr marL="738188" algn="just">
              <a:spcBef>
                <a:spcPts val="0"/>
              </a:spcBef>
              <a:buFont typeface="Arial" pitchFamily="34" charset="0"/>
              <a:buNone/>
            </a:pPr>
            <a:r>
              <a:rPr lang="en-US" sz="1850" dirty="0"/>
              <a:t>A:  If your firm is SMWB-certified, you will most likely meet the goal. However, the GFEP is a required document, and a good faith outreach effort is still necessary.</a:t>
            </a:r>
          </a:p>
          <a:p>
            <a:pPr marL="0" lvl="0" indent="0" algn="just">
              <a:spcBef>
                <a:spcPts val="0"/>
              </a:spcBef>
              <a:buNone/>
            </a:pPr>
            <a:endParaRPr lang="en-US" sz="1100" dirty="0">
              <a:solidFill>
                <a:schemeClr val="tx1"/>
              </a:solidFill>
            </a:endParaRPr>
          </a:p>
          <a:p>
            <a:pPr algn="just">
              <a:spcBef>
                <a:spcPts val="0"/>
              </a:spcBef>
            </a:pPr>
            <a:r>
              <a:rPr lang="en-US" sz="1850" b="1" dirty="0"/>
              <a:t> Q: Do I need to include all my subcontractors in the GFEP or just those that qualify towards the   </a:t>
            </a:r>
          </a:p>
          <a:p>
            <a:pPr marL="0" indent="0" algn="just">
              <a:spcBef>
                <a:spcPts val="0"/>
              </a:spcBef>
              <a:buFont typeface="Arial" pitchFamily="34" charset="0"/>
              <a:buNone/>
            </a:pPr>
            <a:r>
              <a:rPr lang="en-US" sz="1850" b="1" dirty="0"/>
              <a:t>           SMWB goal?</a:t>
            </a:r>
          </a:p>
          <a:p>
            <a:pPr marL="0" indent="0" algn="just">
              <a:spcBef>
                <a:spcPts val="0"/>
              </a:spcBef>
              <a:buFont typeface="Arial" pitchFamily="34" charset="0"/>
              <a:buNone/>
            </a:pPr>
            <a:r>
              <a:rPr lang="en-US" sz="1850" dirty="0"/>
              <a:t>       A:  All subcontractors need to be included in the GFEP, even those that may not count towards the SMWB goal. </a:t>
            </a:r>
          </a:p>
          <a:p>
            <a:pPr lvl="0" algn="just">
              <a:spcBef>
                <a:spcPts val="0"/>
              </a:spcBef>
              <a:buNone/>
            </a:pPr>
            <a:endParaRPr lang="en-US" sz="1100" dirty="0">
              <a:solidFill>
                <a:schemeClr val="tx1"/>
              </a:solidFill>
            </a:endParaRPr>
          </a:p>
          <a:p>
            <a:pPr marL="0" lvl="0" indent="395288" algn="just">
              <a:spcBef>
                <a:spcPts val="0"/>
              </a:spcBef>
            </a:pPr>
            <a:r>
              <a:rPr lang="en-US" sz="1850" b="1" dirty="0"/>
              <a:t>Q: What if I have questions about the GFEP?</a:t>
            </a:r>
          </a:p>
          <a:p>
            <a:pPr marL="738188" lvl="0" algn="just">
              <a:spcBef>
                <a:spcPts val="0"/>
              </a:spcBef>
              <a:buFont typeface="Arial" pitchFamily="34" charset="0"/>
              <a:buNone/>
              <a:tabLst>
                <a:tab pos="687388" algn="l"/>
              </a:tabLst>
            </a:pPr>
            <a:r>
              <a:rPr lang="en-US" sz="1850" dirty="0"/>
              <a:t> A: Please contact the SMWB Program Interim Manager at 210-233-3070, or at Susan.Rodriquez</a:t>
            </a:r>
            <a:r>
              <a:rPr lang="en-US" sz="1850" dirty="0">
                <a:hlinkClick r:id="rId4">
                  <a:extLst>
                    <a:ext uri="{A12FA001-AC4F-418D-AE19-62706E023703}">
                      <ahyp:hlinkClr xmlns:ahyp="http://schemas.microsoft.com/office/drawing/2018/hyperlinkcolor" val="tx"/>
                    </a:ext>
                  </a:extLst>
                </a:hlinkClick>
              </a:rPr>
              <a:t>@saws.org</a:t>
            </a:r>
            <a:r>
              <a:rPr lang="en-US" sz="1850" dirty="0"/>
              <a:t> . GFEP questions can be asked at any time before the submittal is due.</a:t>
            </a:r>
          </a:p>
          <a:p>
            <a:pPr marL="0" lvl="0" indent="0" algn="just">
              <a:spcBef>
                <a:spcPts val="0"/>
              </a:spcBef>
              <a:buNone/>
            </a:pPr>
            <a:endParaRPr lang="en-US" sz="1850" b="1" dirty="0"/>
          </a:p>
        </p:txBody>
      </p:sp>
    </p:spTree>
    <p:extLst>
      <p:ext uri="{BB962C8B-B14F-4D97-AF65-F5344CB8AC3E}">
        <p14:creationId xmlns:p14="http://schemas.microsoft.com/office/powerpoint/2010/main" val="3771830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7471"/>
          <a:stretch/>
        </p:blipFill>
        <p:spPr>
          <a:xfrm>
            <a:off x="5047129" y="2444332"/>
            <a:ext cx="6754406" cy="3438155"/>
          </a:xfrm>
          <a:prstGeom prst="rect">
            <a:avLst/>
          </a:prstGeom>
          <a:effectLst>
            <a:glow rad="101600">
              <a:schemeClr val="accent1">
                <a:satMod val="175000"/>
                <a:alpha val="40000"/>
              </a:schemeClr>
            </a:glow>
            <a:outerShdw blurRad="50800" dist="38100" dir="18900000" algn="bl" rotWithShape="0">
              <a:prstClr val="black">
                <a:alpha val="40000"/>
              </a:prstClr>
            </a:outerShdw>
          </a:effectLst>
        </p:spPr>
      </p:pic>
      <p:sp>
        <p:nvSpPr>
          <p:cNvPr id="5" name="Title 3"/>
          <p:cNvSpPr>
            <a:spLocks noGrp="1"/>
          </p:cNvSpPr>
          <p:nvPr>
            <p:ph type="title"/>
          </p:nvPr>
        </p:nvSpPr>
        <p:spPr>
          <a:xfrm>
            <a:off x="664453" y="1187119"/>
            <a:ext cx="11527547" cy="2086463"/>
          </a:xfrm>
        </p:spPr>
        <p:txBody>
          <a:bodyPr/>
          <a:lstStyle/>
          <a:p>
            <a:r>
              <a:rPr lang="en-US" sz="2000" dirty="0">
                <a:solidFill>
                  <a:schemeClr val="tx1">
                    <a:lumMod val="65000"/>
                    <a:lumOff val="35000"/>
                  </a:schemeClr>
                </a:solidFill>
                <a:ea typeface="+mn-ea"/>
                <a:cs typeface="+mn-cs"/>
              </a:rPr>
              <a:t>1. Subcontractor &amp; Supplier Payment Tracking</a:t>
            </a:r>
            <a:br>
              <a:rPr lang="en-US" sz="2000" dirty="0">
                <a:solidFill>
                  <a:schemeClr val="tx1">
                    <a:lumMod val="65000"/>
                    <a:lumOff val="35000"/>
                  </a:schemeClr>
                </a:solidFill>
                <a:ea typeface="+mn-ea"/>
                <a:cs typeface="+mn-cs"/>
              </a:rPr>
            </a:br>
            <a:r>
              <a:rPr lang="en-US" sz="2000" dirty="0">
                <a:solidFill>
                  <a:schemeClr val="tx1">
                    <a:lumMod val="65000"/>
                    <a:lumOff val="35000"/>
                  </a:schemeClr>
                </a:solidFill>
                <a:ea typeface="+mn-ea"/>
                <a:cs typeface="+mn-cs"/>
              </a:rPr>
              <a:t>2. Subcontractor and Supplier Additions or Substitutions </a:t>
            </a:r>
            <a:br>
              <a:rPr lang="en-US" sz="2000" dirty="0">
                <a:solidFill>
                  <a:schemeClr val="tx1">
                    <a:lumMod val="65000"/>
                    <a:lumOff val="35000"/>
                  </a:schemeClr>
                </a:solidFill>
                <a:ea typeface="+mn-ea"/>
                <a:cs typeface="+mn-cs"/>
              </a:rPr>
            </a:br>
            <a:r>
              <a:rPr lang="en-US" sz="2000" dirty="0">
                <a:solidFill>
                  <a:schemeClr val="tx1">
                    <a:lumMod val="65000"/>
                    <a:lumOff val="35000"/>
                  </a:schemeClr>
                </a:solidFill>
                <a:ea typeface="+mn-ea"/>
                <a:cs typeface="+mn-cs"/>
              </a:rPr>
              <a:t>3. Must be Current and Accurate before Retainage is released (different than LCP tracker)</a:t>
            </a:r>
            <a:br>
              <a:rPr lang="en-US" sz="2000" dirty="0">
                <a:solidFill>
                  <a:schemeClr val="tx1"/>
                </a:solidFill>
              </a:rPr>
            </a:br>
            <a:r>
              <a:rPr lang="en-US" sz="2800" dirty="0">
                <a:solidFill>
                  <a:schemeClr val="tx1"/>
                </a:solidFill>
                <a:hlinkClick r:id="rId3"/>
              </a:rPr>
              <a:t>https://saws.smwbe.com</a:t>
            </a:r>
            <a:endParaRPr lang="en-US" sz="2800" dirty="0">
              <a:solidFill>
                <a:schemeClr val="tx1"/>
              </a:solidFill>
            </a:endParaRPr>
          </a:p>
        </p:txBody>
      </p:sp>
      <p:sp>
        <p:nvSpPr>
          <p:cNvPr id="2" name="TextBox 1">
            <a:extLst>
              <a:ext uri="{FF2B5EF4-FFF2-40B4-BE49-F238E27FC236}">
                <a16:creationId xmlns:a16="http://schemas.microsoft.com/office/drawing/2014/main" id="{1EF1C1E8-FAB1-1310-0187-8C0B50B0C844}"/>
              </a:ext>
            </a:extLst>
          </p:cNvPr>
          <p:cNvSpPr txBox="1"/>
          <p:nvPr/>
        </p:nvSpPr>
        <p:spPr>
          <a:xfrm>
            <a:off x="664453" y="787009"/>
            <a:ext cx="11165777" cy="400110"/>
          </a:xfrm>
          <a:prstGeom prst="rect">
            <a:avLst/>
          </a:prstGeom>
          <a:noFill/>
        </p:spPr>
        <p:txBody>
          <a:bodyPr wrap="square" rtlCol="0">
            <a:spAutoFit/>
          </a:bodyPr>
          <a:lstStyle/>
          <a:p>
            <a:pPr>
              <a:buNone/>
            </a:pPr>
            <a:r>
              <a:rPr lang="en-US" sz="2000" dirty="0">
                <a:solidFill>
                  <a:srgbClr val="217491"/>
                </a:solidFill>
              </a:rPr>
              <a:t>Post Award: Subcontractor Payment &amp; Utilization Reporting (S.P.U.R.) System</a:t>
            </a:r>
            <a:endParaRPr lang="en-US" sz="2000" dirty="0"/>
          </a:p>
        </p:txBody>
      </p:sp>
    </p:spTree>
    <p:extLst>
      <p:ext uri="{BB962C8B-B14F-4D97-AF65-F5344CB8AC3E}">
        <p14:creationId xmlns:p14="http://schemas.microsoft.com/office/powerpoint/2010/main" val="164875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5799" y="750813"/>
            <a:ext cx="10972800" cy="4517382"/>
          </a:xfrm>
        </p:spPr>
        <p:txBody>
          <a:bodyPr/>
          <a:lstStyle/>
          <a:p>
            <a:pPr algn="just"/>
            <a:r>
              <a:rPr lang="en-US" sz="3200" dirty="0"/>
              <a:t>Questions related to SMWB participation, completion of the Good Faith Effort Plan (GFEP), or SMWB scoring may be directed to Susan Rodriquez, Interim SMWB Manager until the IFB is due. </a:t>
            </a:r>
          </a:p>
          <a:p>
            <a:pPr algn="just"/>
            <a:endParaRPr lang="en-US" sz="3200" dirty="0"/>
          </a:p>
          <a:p>
            <a:pPr marL="0" indent="0" algn="ctr">
              <a:buNone/>
            </a:pPr>
            <a:r>
              <a:rPr lang="en-US" sz="3200" dirty="0"/>
              <a:t>Email: </a:t>
            </a:r>
            <a:r>
              <a:rPr lang="en-US" sz="3200" u="sng" dirty="0">
                <a:solidFill>
                  <a:srgbClr val="252AF7"/>
                </a:solidFill>
              </a:rPr>
              <a:t>Susan.Rodriquez@saws.org</a:t>
            </a:r>
          </a:p>
          <a:p>
            <a:endParaRPr lang="en-US" dirty="0"/>
          </a:p>
        </p:txBody>
      </p:sp>
    </p:spTree>
    <p:extLst>
      <p:ext uri="{BB962C8B-B14F-4D97-AF65-F5344CB8AC3E}">
        <p14:creationId xmlns:p14="http://schemas.microsoft.com/office/powerpoint/2010/main" val="156454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Bid Meeting Presentation Template.potx" id="{6D90008D-F2A1-4B9A-809A-F598D6C4A584}" vid="{DAEB9CFB-B999-48E3-84B0-B8AEA72F57E5}"/>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6396E9C-AC6F-4F1C-95DE-C4B2548A19D5}">
  <we:reference id="wa104178141" version="3.10.0.52" store="en-US" storeType="OMEX"/>
  <we:alternateReferences>
    <we:reference id="WA104178141" version="3.10.0.52"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OfficalPPT_DRAFT1A</Template>
  <TotalTime>293</TotalTime>
  <Words>2219</Words>
  <Application>Microsoft Office PowerPoint</Application>
  <PresentationFormat>Widescreen</PresentationFormat>
  <Paragraphs>244</Paragraphs>
  <Slides>32</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32</vt:i4>
      </vt:variant>
    </vt:vector>
  </HeadingPairs>
  <TitlesOfParts>
    <vt:vector size="42" baseType="lpstr">
      <vt:lpstr>Arial</vt:lpstr>
      <vt:lpstr>Arial Black</vt:lpstr>
      <vt:lpstr>Calibri</vt:lpstr>
      <vt:lpstr>Gill Sans MT</vt:lpstr>
      <vt:lpstr>TimesNewRoman</vt:lpstr>
      <vt:lpstr>TimesNewRoman,Bold</vt:lpstr>
      <vt:lpstr>Wingdings</vt:lpstr>
      <vt:lpstr>OfficalPPT_DRAFT1A</vt:lpstr>
      <vt:lpstr>1 title slide</vt:lpstr>
      <vt:lpstr>1_1 title slide</vt:lpstr>
      <vt:lpstr>PowerPoint Presentation</vt:lpstr>
      <vt:lpstr>Oral Statements</vt:lpstr>
      <vt:lpstr>Agenda</vt:lpstr>
      <vt:lpstr>General Information</vt:lpstr>
      <vt:lpstr>Aspirational SMWB Goal</vt:lpstr>
      <vt:lpstr>Minimum Qualifications for SMWB recognition:</vt:lpstr>
      <vt:lpstr>Good Faith Effort Plan (GFEP) FAQs </vt:lpstr>
      <vt:lpstr>1. Subcontractor &amp; Supplier Payment Tracking 2. Subcontractor and Supplier Additions or Substitutions  3. Must be Current and Accurate before Retainage is released (different than LCP tracker) https://saws.smwbe.com</vt:lpstr>
      <vt:lpstr>PowerPoint Presentation</vt:lpstr>
      <vt:lpstr>Contract Solicitations Website</vt:lpstr>
      <vt:lpstr>Contract Solicitations Website</vt:lpstr>
      <vt:lpstr>Vendor Registration &amp; Notification (VRN)</vt:lpstr>
      <vt:lpstr>Contract Requirements</vt:lpstr>
      <vt:lpstr>Contract Requirements</vt:lpstr>
      <vt:lpstr>Contract Requirements</vt:lpstr>
      <vt:lpstr>Bid Packet Preparation</vt:lpstr>
      <vt:lpstr>Bid Packet Preparation (Cont.)</vt:lpstr>
      <vt:lpstr>IFB Schedule</vt:lpstr>
      <vt:lpstr>Bid Opening Procedures</vt:lpstr>
      <vt:lpstr>Reminders</vt:lpstr>
      <vt:lpstr>Project Overview</vt:lpstr>
      <vt:lpstr>Project Location Map</vt:lpstr>
      <vt:lpstr>Project Overview</vt:lpstr>
      <vt:lpstr>Project Overview</vt:lpstr>
      <vt:lpstr>Project Overview</vt:lpstr>
      <vt:lpstr>Project Overview</vt:lpstr>
      <vt:lpstr>Project Overview</vt:lpstr>
      <vt:lpstr>Project Overview</vt:lpstr>
      <vt:lpstr>Project Overview</vt:lpstr>
      <vt:lpstr>Questions</vt:lpstr>
      <vt:lpstr>PowerPoint Presentation</vt:lpstr>
      <vt:lpstr>PowerPoint Presentation</vt:lpstr>
    </vt:vector>
  </TitlesOfParts>
  <Company>SAWS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Theadora Gonzalez F</cp:lastModifiedBy>
  <cp:revision>655</cp:revision>
  <cp:lastPrinted>2022-08-05T21:22:12Z</cp:lastPrinted>
  <dcterms:created xsi:type="dcterms:W3CDTF">2012-11-29T16:16:02Z</dcterms:created>
  <dcterms:modified xsi:type="dcterms:W3CDTF">2023-09-20T17:30:39Z</dcterms:modified>
</cp:coreProperties>
</file>